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2" r:id="rId1"/>
    <p:sldMasterId id="2147483694" r:id="rId2"/>
    <p:sldMasterId id="2147483695" r:id="rId3"/>
  </p:sldMasterIdLst>
  <p:notesMasterIdLst>
    <p:notesMasterId r:id="rId67"/>
  </p:notesMasterIdLst>
  <p:sldIdLst>
    <p:sldId id="328" r:id="rId4"/>
    <p:sldId id="329" r:id="rId5"/>
    <p:sldId id="330" r:id="rId6"/>
    <p:sldId id="331" r:id="rId7"/>
    <p:sldId id="332" r:id="rId8"/>
    <p:sldId id="333" r:id="rId9"/>
    <p:sldId id="334" r:id="rId10"/>
    <p:sldId id="335" r:id="rId11"/>
    <p:sldId id="336" r:id="rId12"/>
    <p:sldId id="337" r:id="rId13"/>
    <p:sldId id="338" r:id="rId14"/>
    <p:sldId id="339" r:id="rId15"/>
    <p:sldId id="340" r:id="rId16"/>
    <p:sldId id="341" r:id="rId17"/>
    <p:sldId id="342" r:id="rId18"/>
    <p:sldId id="343" r:id="rId19"/>
    <p:sldId id="344" r:id="rId20"/>
    <p:sldId id="345" r:id="rId21"/>
    <p:sldId id="346" r:id="rId22"/>
    <p:sldId id="347" r:id="rId23"/>
    <p:sldId id="348"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62" r:id="rId38"/>
    <p:sldId id="363" r:id="rId39"/>
    <p:sldId id="364" r:id="rId40"/>
    <p:sldId id="365" r:id="rId41"/>
    <p:sldId id="366" r:id="rId42"/>
    <p:sldId id="367"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80" r:id="rId56"/>
    <p:sldId id="381" r:id="rId57"/>
    <p:sldId id="382" r:id="rId58"/>
    <p:sldId id="383" r:id="rId59"/>
    <p:sldId id="384" r:id="rId60"/>
    <p:sldId id="385" r:id="rId61"/>
    <p:sldId id="386" r:id="rId62"/>
    <p:sldId id="387" r:id="rId63"/>
    <p:sldId id="388" r:id="rId64"/>
    <p:sldId id="389" r:id="rId65"/>
    <p:sldId id="390" r:id="rId66"/>
  </p:sldIdLst>
  <p:sldSz cx="9144000" cy="5143500" type="screen16x9"/>
  <p:notesSz cx="6858000" cy="9144000"/>
  <p:embeddedFontLst>
    <p:embeddedFont>
      <p:font typeface="Calibri" panose="020F0502020204030204" pitchFamily="34" charset="0"/>
      <p:regular r:id="rId68"/>
      <p:bold r:id="rId69"/>
      <p:italic r:id="rId70"/>
      <p:boldItalic r:id="rId71"/>
    </p:embeddedFont>
    <p:embeddedFont>
      <p:font typeface="Open Sans" panose="020B0606030504020204" pitchFamily="34" charset="0"/>
      <p:regular r:id="rId72"/>
      <p:bold r:id="rId73"/>
      <p:italic r:id="rId74"/>
      <p:boldItalic r:id="rId75"/>
    </p:embeddedFont>
    <p:embeddedFont>
      <p:font typeface="Open Sans Light" panose="020F030202020403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Winkl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5928E9-F772-44D9-A7FD-B1D582639974}">
  <a:tblStyle styleId="{5B5928E9-F772-44D9-A7FD-B1D5826399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4"/>
  </p:normalViewPr>
  <p:slideViewPr>
    <p:cSldViewPr snapToGrid="0">
      <p:cViewPr varScale="1">
        <p:scale>
          <a:sx n="142" d="100"/>
          <a:sy n="142" d="100"/>
        </p:scale>
        <p:origin x="664"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1.fntdata"/><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5.fntdata"/><Relationship Id="rId80"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9.fntdata"/><Relationship Id="rId7" Type="http://schemas.openxmlformats.org/officeDocument/2006/relationships/slide" Target="slides/slide4.xml"/><Relationship Id="rId71" Type="http://schemas.openxmlformats.org/officeDocument/2006/relationships/font" Target="fonts/font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5b67982b40_2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close-up of the service area, or serving pantry, where guests can pick up their food during times of self-service (Extension and the shoulder seasons). </a:t>
            </a:r>
            <a:endParaRPr/>
          </a:p>
        </p:txBody>
      </p:sp>
      <p:sp>
        <p:nvSpPr>
          <p:cNvPr id="932" name="Google Shape;932;g5b67982b40_2_20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5b67982b40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view of the dining room showing the 12 tables with six people at each table adjoining the new kitchen. Eight of the tables are anchored by the north or south walls. </a:t>
            </a:r>
            <a:endParaRPr/>
          </a:p>
          <a:p>
            <a:pPr marL="0" lvl="0" indent="0" algn="l" rtl="0">
              <a:spcBef>
                <a:spcPts val="0"/>
              </a:spcBef>
              <a:spcAft>
                <a:spcPts val="0"/>
              </a:spcAft>
              <a:buNone/>
            </a:pPr>
            <a:endParaRPr/>
          </a:p>
          <a:p>
            <a:pPr marL="0" lvl="0" indent="0" algn="l" rtl="0">
              <a:spcBef>
                <a:spcPts val="0"/>
              </a:spcBef>
              <a:spcAft>
                <a:spcPts val="0"/>
              </a:spcAft>
              <a:buNone/>
            </a:pPr>
            <a:r>
              <a:rPr lang="en"/>
              <a:t>This area has a small wood stove at the western end. Announcements would be made near the stove, and the speaker would have clear visibility to all of the 12 tables in the dining area. This should result in an improvement in the ability of guests to hear more clearly.</a:t>
            </a:r>
            <a:endParaRPr/>
          </a:p>
        </p:txBody>
      </p:sp>
      <p:sp>
        <p:nvSpPr>
          <p:cNvPr id="1000" name="Google Shape;1000;g5b67982b40_2_1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5b67982b40_2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new dining room will retain the current kitchen roof structure. This is a photo of the current kitchen roof from the inside.</a:t>
            </a:r>
            <a:endParaRPr/>
          </a:p>
        </p:txBody>
      </p:sp>
      <p:sp>
        <p:nvSpPr>
          <p:cNvPr id="1007" name="Google Shape;1007;g5b67982b40_2_3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5b67982b40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looking toward the east into the new dining area, showing the ceiling structure. We plan to place the appropriate sound dampening material in this room to control the overall level of noise. The doors that you see in the back lead into the new kitchen. </a:t>
            </a:r>
            <a:endParaRPr/>
          </a:p>
          <a:p>
            <a:pPr marL="0" lvl="0" indent="0" algn="l" rtl="0">
              <a:spcBef>
                <a:spcPts val="0"/>
              </a:spcBef>
              <a:spcAft>
                <a:spcPts val="0"/>
              </a:spcAft>
              <a:buNone/>
            </a:pPr>
            <a:endParaRPr/>
          </a:p>
          <a:p>
            <a:pPr marL="0" lvl="0" indent="0" algn="l" rtl="0">
              <a:spcBef>
                <a:spcPts val="0"/>
              </a:spcBef>
              <a:spcAft>
                <a:spcPts val="0"/>
              </a:spcAft>
              <a:buNone/>
            </a:pPr>
            <a:r>
              <a:rPr lang="en"/>
              <a:t>Though one dining room, there will be three main areas: an alcove-like area to the far left in this view, which is similar to the dining porch; a center section, and the southern section in which the tables are anchored by walls/windows on the right.</a:t>
            </a:r>
            <a:endParaRPr/>
          </a:p>
        </p:txBody>
      </p:sp>
      <p:sp>
        <p:nvSpPr>
          <p:cNvPr id="1017" name="Google Shape;1017;g5b67982b40_2_1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5b67982b40_2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recent picture of the dining porch looking east.</a:t>
            </a:r>
            <a:endParaRPr/>
          </a:p>
        </p:txBody>
      </p:sp>
      <p:sp>
        <p:nvSpPr>
          <p:cNvPr id="1023" name="Google Shape;1023;g5b67982b40_2_4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5b67982b40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same view within the new dining area. In some ways, this area is will mirror the old dining room porch area.</a:t>
            </a:r>
            <a:endParaRPr/>
          </a:p>
        </p:txBody>
      </p:sp>
      <p:sp>
        <p:nvSpPr>
          <p:cNvPr id="1029" name="Google Shape;1029;g5b67982b40_2_1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5971b039b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All of the design slides that you have seen so far were recommended by the architects. The Lodge Planning Committee formerly approved of these plans in a Committee vote on June 15, 2019. There were only three minor areas where the Lodge Planning Committee and the PWWG architectural design plan differed. We will quickly discuss these in the following sidebars.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t>The PWWG plan envisions eight of the twelve tables anchored to a wall/window. Of the remaining four tables in the middle of the dining room, two would be anchored by double pillars but two tables would have no anchor. </a:t>
            </a:r>
            <a:endParaRPr/>
          </a:p>
          <a:p>
            <a:pPr marL="0" lvl="0" indent="0" algn="l" rtl="0">
              <a:spcBef>
                <a:spcPts val="0"/>
              </a:spcBef>
              <a:spcAft>
                <a:spcPts val="0"/>
              </a:spcAft>
              <a:buNone/>
            </a:pPr>
            <a:endParaRPr/>
          </a:p>
          <a:p>
            <a:pPr marL="0" lvl="0" indent="0" algn="l" rtl="0">
              <a:spcBef>
                <a:spcPts val="0"/>
              </a:spcBef>
              <a:spcAft>
                <a:spcPts val="0"/>
              </a:spcAft>
              <a:buNone/>
            </a:pPr>
            <a:r>
              <a:rPr lang="en"/>
              <a:t>The Planning Committee agreed to create a low half wall between the two pillars in the center to provide an anchor and help break up the potential institutional feel.</a:t>
            </a:r>
            <a:endParaRPr/>
          </a:p>
        </p:txBody>
      </p:sp>
      <p:sp>
        <p:nvSpPr>
          <p:cNvPr id="1035" name="Google Shape;1035;g5971b039ba_0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5971b039b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view showing the low-half wall.</a:t>
            </a:r>
            <a:endParaRPr/>
          </a:p>
        </p:txBody>
      </p:sp>
      <p:sp>
        <p:nvSpPr>
          <p:cNvPr id="1041" name="Google Shape;1041;g5971b039ba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5971b039b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comparison, here is the view without the low-half wall, which was in the original PWWG recommendation. </a:t>
            </a:r>
            <a:endParaRPr/>
          </a:p>
          <a:p>
            <a:pPr marL="0" lvl="0" indent="0" algn="l" rtl="0">
              <a:spcBef>
                <a:spcPts val="0"/>
              </a:spcBef>
              <a:spcAft>
                <a:spcPts val="0"/>
              </a:spcAft>
              <a:buNone/>
            </a:pPr>
            <a:endParaRPr/>
          </a:p>
          <a:p>
            <a:pPr marL="0" lvl="0" indent="0" algn="l" rtl="0">
              <a:spcBef>
                <a:spcPts val="0"/>
              </a:spcBef>
              <a:spcAft>
                <a:spcPts val="0"/>
              </a:spcAft>
              <a:buNone/>
            </a:pPr>
            <a:r>
              <a:rPr lang="en"/>
              <a:t>Let us know at the end of the presentation if you have comments/suggestions regarding the half wall.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47" name="Google Shape;1047;g5971b039ba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5971b039b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PWWG plan recommended a center-located stove in the dining area. They felt this would be the most heat-efficient location, and could serve as a gathering spot during non-meal times. The Lodge Planning Committee decided for safety and other reasons that a west-located small wood stove would be preferable. One other possibility is a south east location.</a:t>
            </a:r>
            <a:endParaRPr/>
          </a:p>
        </p:txBody>
      </p:sp>
      <p:sp>
        <p:nvSpPr>
          <p:cNvPr id="1053" name="Google Shape;1053;g5971b039ba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971b039b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just an example of the type of wood stove that is being considered. We will need to do further research before making a final decision.</a:t>
            </a:r>
            <a:endParaRPr/>
          </a:p>
        </p:txBody>
      </p:sp>
      <p:sp>
        <p:nvSpPr>
          <p:cNvPr id="1060" name="Google Shape;1060;g5971b039ba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59a16a3e03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59a16a3e03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Accessibility is improved with two new ADA compliant bathrooms with entry from inside and outside the building and in the dining room.</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5971b039b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location of the west stove in the floor plan.</a:t>
            </a:r>
            <a:endParaRPr/>
          </a:p>
        </p:txBody>
      </p:sp>
      <p:sp>
        <p:nvSpPr>
          <p:cNvPr id="1069" name="Google Shape;1069;g5971b039ba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5971b039b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view looking at the west stove next to the entrance. The speaker before meals would stand to the left of the stove to make announcements.</a:t>
            </a:r>
            <a:endParaRPr/>
          </a:p>
        </p:txBody>
      </p:sp>
      <p:sp>
        <p:nvSpPr>
          <p:cNvPr id="1078" name="Google Shape;1078;g5971b039ba_0_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971b039b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center located stove would provide more efficient heating, but would be near guest tables.</a:t>
            </a:r>
            <a:endParaRPr/>
          </a:p>
        </p:txBody>
      </p:sp>
      <p:sp>
        <p:nvSpPr>
          <p:cNvPr id="1084" name="Google Shape;1084;g5971b039ba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971b039b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view of the center located stove</a:t>
            </a:r>
            <a:endParaRPr/>
          </a:p>
        </p:txBody>
      </p:sp>
      <p:sp>
        <p:nvSpPr>
          <p:cNvPr id="1091" name="Google Shape;1091;g5971b039ba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5971b039b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possible stove location is in the southeast corner. </a:t>
            </a:r>
            <a:endParaRPr/>
          </a:p>
        </p:txBody>
      </p:sp>
      <p:sp>
        <p:nvSpPr>
          <p:cNvPr id="1097" name="Google Shape;1097;g5971b039ba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5971b039b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 of the southeast located stove from inside the dining room. </a:t>
            </a:r>
            <a:endParaRPr/>
          </a:p>
          <a:p>
            <a:pPr marL="0" lvl="0" indent="0" algn="l" rtl="0">
              <a:spcBef>
                <a:spcPts val="0"/>
              </a:spcBef>
              <a:spcAft>
                <a:spcPts val="0"/>
              </a:spcAft>
              <a:buNone/>
            </a:pPr>
            <a:endParaRPr/>
          </a:p>
          <a:p>
            <a:pPr marL="0" lvl="0" indent="0" algn="l" rtl="0">
              <a:spcBef>
                <a:spcPts val="0"/>
              </a:spcBef>
              <a:spcAft>
                <a:spcPts val="0"/>
              </a:spcAft>
              <a:buNone/>
            </a:pPr>
            <a:r>
              <a:rPr lang="en"/>
              <a:t>Do you favor the West location or do you have another opinion?  Let us know at the end of the presentation.</a:t>
            </a:r>
            <a:endParaRPr/>
          </a:p>
        </p:txBody>
      </p:sp>
      <p:sp>
        <p:nvSpPr>
          <p:cNvPr id="1104" name="Google Shape;1104;g5971b039ba_0_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5b67982b40_2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get ready to go into the Lodge.  Before we go, here is a view at the west end of the dining area looking into the new multi-use social area behind the fireplace in the Lodge.</a:t>
            </a:r>
            <a:endParaRPr/>
          </a:p>
        </p:txBody>
      </p:sp>
      <p:sp>
        <p:nvSpPr>
          <p:cNvPr id="1110" name="Google Shape;1110;g5b67982b40_2_5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5b67982b40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short walk-thru from the Lodge multi-use social area into the new dining room. Note: the large doors, which will largely remain open, are fire doors, as required by code. No sprinkler system will be needed.</a:t>
            </a:r>
            <a:endParaRPr/>
          </a:p>
        </p:txBody>
      </p:sp>
      <p:sp>
        <p:nvSpPr>
          <p:cNvPr id="1116" name="Google Shape;1116;g5b67982b40_2_1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5b67982b4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will switch gears, and focus on the main Lodge layout.</a:t>
            </a:r>
            <a:endParaRPr/>
          </a:p>
        </p:txBody>
      </p:sp>
      <p:sp>
        <p:nvSpPr>
          <p:cNvPr id="1122" name="Google Shape;1122;g5b67982b40_0_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59a16a3e03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59a16a3e03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new design expands the social space and relocates the trail lunch packing area.  It also provides guests with a north outside uncovered porch.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5b67982b40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east plan also provides space for two new ADA compliant bathrooms. These bathrooms can be accessed through a short hallway off the dining area as well as from outside the Lodge with a ramp leading to door into the hallway.</a:t>
            </a:r>
            <a:endParaRPr/>
          </a:p>
        </p:txBody>
      </p:sp>
      <p:sp>
        <p:nvSpPr>
          <p:cNvPr id="945" name="Google Shape;945;g5b67982b40_0_1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5b67982b4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social area of the Lodge will be expanded greatly as the area behind the fireplace can now be a multi-use space with enough room for the trail lunch and for social space. </a:t>
            </a:r>
            <a:endParaRPr/>
          </a:p>
          <a:p>
            <a:pPr marL="0" lvl="0" indent="0" algn="l" rtl="0">
              <a:spcBef>
                <a:spcPts val="0"/>
              </a:spcBef>
              <a:spcAft>
                <a:spcPts val="0"/>
              </a:spcAft>
              <a:buNone/>
            </a:pPr>
            <a:endParaRPr/>
          </a:p>
          <a:p>
            <a:pPr marL="0" lvl="0" indent="0" algn="l" rtl="0">
              <a:spcBef>
                <a:spcPts val="0"/>
              </a:spcBef>
              <a:spcAft>
                <a:spcPts val="0"/>
              </a:spcAft>
              <a:buNone/>
            </a:pPr>
            <a:r>
              <a:rPr lang="en"/>
              <a:t>The trail lunch tables will remain temporary in nature (assembled in early morning, and removed in late morning) providing for extra room during most of the day.</a:t>
            </a:r>
            <a:endParaRPr/>
          </a:p>
          <a:p>
            <a:pPr marL="0" lvl="0" indent="0" algn="l" rtl="0">
              <a:spcBef>
                <a:spcPts val="0"/>
              </a:spcBef>
              <a:spcAft>
                <a:spcPts val="0"/>
              </a:spcAft>
              <a:buNone/>
            </a:pPr>
            <a:endParaRPr/>
          </a:p>
        </p:txBody>
      </p:sp>
      <p:sp>
        <p:nvSpPr>
          <p:cNvPr id="1134" name="Google Shape;1134;g5b67982b40_0_1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5b67982b40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floor plan highlighting the main Lodge in the east plan. Let’s focus on the area behind the fireplace, which was formerly a dining area. As you can see, there is an entrance into the new dining area (1). You can go out to the back of the Lodge through a door to the rear porch (4). </a:t>
            </a:r>
            <a:endParaRPr/>
          </a:p>
          <a:p>
            <a:pPr marL="0" lvl="0" indent="0" algn="l" rtl="0">
              <a:spcBef>
                <a:spcPts val="0"/>
              </a:spcBef>
              <a:spcAft>
                <a:spcPts val="0"/>
              </a:spcAft>
              <a:buNone/>
            </a:pPr>
            <a:endParaRPr/>
          </a:p>
          <a:p>
            <a:pPr marL="0" lvl="0" indent="0" algn="l" rtl="0">
              <a:spcBef>
                <a:spcPts val="0"/>
              </a:spcBef>
              <a:spcAft>
                <a:spcPts val="0"/>
              </a:spcAft>
              <a:buNone/>
            </a:pPr>
            <a:r>
              <a:rPr lang="en"/>
              <a:t>This area will serve as a multi-use space, though most of the time it will serve as a mainly a social area. There is space for the trail lunch tables, which will be removed by late morning. The cubbies that were formerly in the northwest corner of the Lodge will be moved into the southeast corner providing easy access for the morning trail lunches, and added space in the west end of the Lodge.. </a:t>
            </a:r>
            <a:endParaRPr/>
          </a:p>
        </p:txBody>
      </p:sp>
      <p:sp>
        <p:nvSpPr>
          <p:cNvPr id="1143" name="Google Shape;1143;g5b67982b40_0_4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5b67982b40_2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area behind the fireplace in the Lodge was previously used as a dining space. This will be a multi-use space that will include a social area during most of the day. The trail lunch tables (which might eventually include temporary cold tables) will be here before and slightly after breakfast, and then removed until the next day. </a:t>
            </a:r>
            <a:endParaRPr/>
          </a:p>
        </p:txBody>
      </p:sp>
      <p:sp>
        <p:nvSpPr>
          <p:cNvPr id="1155" name="Google Shape;1155;g5b67982b40_2_1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5b67982b40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old dining porch, which has major structural issues, will be removed. This will result in the return of the north wall of the Lodge closer to its original 1908 configuration with improved northward views.</a:t>
            </a:r>
            <a:endParaRPr/>
          </a:p>
        </p:txBody>
      </p:sp>
      <p:sp>
        <p:nvSpPr>
          <p:cNvPr id="1161" name="Google Shape;1161;g5b67982b40_0_3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5b67982b40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exit the new multi-use social area into the back of the Lodge we arrive at a new outdoor north porch.</a:t>
            </a:r>
            <a:endParaRPr/>
          </a:p>
        </p:txBody>
      </p:sp>
      <p:sp>
        <p:nvSpPr>
          <p:cNvPr id="1170" name="Google Shape;1170;g5b67982b40_2_1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b67982b40_2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preliminary work of the Lodge Planning Committee, it was determined that we would need to have 60 solar panels at Camp to meet most of CRC’s electrical load. The architect’s plan involved having panels on both the south and east roofs of the new dining area and kitchen. The Planning Committee leaned toward having them only on the east roof. </a:t>
            </a:r>
            <a:endParaRPr/>
          </a:p>
        </p:txBody>
      </p:sp>
      <p:sp>
        <p:nvSpPr>
          <p:cNvPr id="1176" name="Google Shape;1176;g5b67982b40_2_3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b67982b40_2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view showing the solar panels only on the east roof.</a:t>
            </a:r>
            <a:endParaRPr/>
          </a:p>
        </p:txBody>
      </p:sp>
      <p:sp>
        <p:nvSpPr>
          <p:cNvPr id="1182" name="Google Shape;1182;g5b67982b40_2_3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5b67982b40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aerial view with solar panels on both the south and east roofs. Please note that the panels on the east roof will not operate as efficiently as those on the south roof due to the direction and path of the sun during the day.</a:t>
            </a:r>
            <a:endParaRPr/>
          </a:p>
        </p:txBody>
      </p:sp>
      <p:sp>
        <p:nvSpPr>
          <p:cNvPr id="1189" name="Google Shape;1189;g5b67982b40_2_8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5971b039b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what you would see if you were looking directly at the Lodge with the solar panels on the east roof only.</a:t>
            </a:r>
            <a:endParaRPr/>
          </a:p>
        </p:txBody>
      </p:sp>
      <p:sp>
        <p:nvSpPr>
          <p:cNvPr id="1197" name="Google Shape;1197;g5971b039ba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5b67982b40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same view with solar panels on both south and east roofs.  What do you think?  Solar panels on both roofs or just the east roof.  Let us know at the end of the 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Please Note:  Solar panels are scalable in the sense that they can be placed on other roofs or on the ground.  However, it may be much more costly to have a set of panels permanently located on the ground due to the additional support structure required.</a:t>
            </a:r>
            <a:endParaRPr/>
          </a:p>
        </p:txBody>
      </p:sp>
      <p:sp>
        <p:nvSpPr>
          <p:cNvPr id="1204" name="Google Shape;1204;g5b67982b40_0_2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5b67982b40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provides you with a sense of the access to and location of the two new ADA compliant bathrooms. They can be accessed from the northeast end of the new dining area, or from outside on the north side of the building.</a:t>
            </a:r>
            <a:endParaRPr/>
          </a:p>
        </p:txBody>
      </p:sp>
      <p:sp>
        <p:nvSpPr>
          <p:cNvPr id="954" name="Google Shape;954;g5b67982b40_0_2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59a16a3e03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59a16a3e03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wrap up this presentation, let’s consider some of the main benefits and drivers of the East Plan.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59a93ce47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addresses required structural issues, adds dining room space and increases accessibility, adds living space, improves guest bathroom availability and integrates solar power WHILE balancing Camp History, experience and aesthetics, the Greater AMC mission, building codes, diversity of uses and financial considerations.</a:t>
            </a:r>
            <a:endParaRPr/>
          </a:p>
        </p:txBody>
      </p:sp>
      <p:sp>
        <p:nvSpPr>
          <p:cNvPr id="1217" name="Google Shape;1217;g59a93ce47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59a93ce476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59a93ce47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our timeline for this project?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59a16a3e03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59a16a3e03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can see, we are at the beginning of a long process, which will, if it receives final approval, will not begin construction until perhaps the fall of 2022.</a:t>
            </a:r>
            <a:endParaRPr/>
          </a:p>
          <a:p>
            <a:pPr marL="0" lvl="0" indent="0" algn="l" rtl="0">
              <a:spcBef>
                <a:spcPts val="0"/>
              </a:spcBef>
              <a:spcAft>
                <a:spcPts val="0"/>
              </a:spcAft>
              <a:buNone/>
            </a:pPr>
            <a:endParaRPr/>
          </a:p>
          <a:p>
            <a:pPr marL="0" lvl="0" indent="0" algn="l" rtl="0">
              <a:spcBef>
                <a:spcPts val="0"/>
              </a:spcBef>
              <a:spcAft>
                <a:spcPts val="0"/>
              </a:spcAft>
              <a:buNone/>
            </a:pPr>
            <a:r>
              <a:rPr lang="en"/>
              <a:t>The Lodge Planning and the Cold River Camp Committees have both recommended pursuing the east design pending the following: 1. Feedback from CRC Community, 2. The development of a feasible schedule with its impact on Camp; 3. Good comprehensive cost estimate with impact on Camp Revenue; 4. Affordability, which includes using funds from CRC reserve fund and getting permission from the AMC to run a capital campaign to raise the remainder; and 5. Overall approval of the project by the AMC</a:t>
            </a:r>
            <a:endParaRPr/>
          </a:p>
          <a:p>
            <a:pPr marL="0" lvl="0" indent="0" algn="l" rtl="0">
              <a:spcBef>
                <a:spcPts val="0"/>
              </a:spcBef>
              <a:spcAft>
                <a:spcPts val="0"/>
              </a:spcAft>
              <a:buClr>
                <a:schemeClr val="dk1"/>
              </a:buClr>
              <a:buSzPts val="1100"/>
              <a:buFont typeface="Arial"/>
              <a:buNone/>
            </a:pPr>
            <a:r>
              <a:rPr lang="en">
                <a:solidFill>
                  <a:schemeClr val="dk1"/>
                </a:solidFill>
              </a:rPr>
              <a:t>We cannot solicit funds for the project until we have AMC approval. Construction will then be dependent on fundraising as we must have sufficient money to pay for the construction (from fundraising and part of the Camp’s reserve fund) before we can begin.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ARE CURRENTLY IN THE PROCESS OF GETTING AN ESTIMATE ON THE COST OF THE PROJECT, WHICH WILL BE NEEDED BEFORE MOVING FORWARD as well.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5c53f4891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5c53f4891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have some time for Questions/Comments? </a:t>
            </a:r>
            <a:endParaRPr/>
          </a:p>
          <a:p>
            <a:pPr marL="0" lvl="0" indent="0" algn="l" rtl="0">
              <a:spcBef>
                <a:spcPts val="0"/>
              </a:spcBef>
              <a:spcAft>
                <a:spcPts val="0"/>
              </a:spcAft>
              <a:buNone/>
            </a:pPr>
            <a:endParaRPr/>
          </a:p>
          <a:p>
            <a:pPr marL="0" lvl="0" indent="0" algn="l" rtl="0">
              <a:spcBef>
                <a:spcPts val="0"/>
              </a:spcBef>
              <a:spcAft>
                <a:spcPts val="0"/>
              </a:spcAft>
              <a:buNone/>
            </a:pPr>
            <a:r>
              <a:rPr lang="en"/>
              <a:t>We also encourage you to go the Cold River Camp Web page to submit more questions/comments to the Lodge Planning Committee directly.  You can look under the “About CRC” for the Lodge Planning Projects” section where you will find a link to submit comments/questions.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5c5fff9634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5c5fff9634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59a93ce476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59a93ce476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material in the appendix in the following slides is for reference only, not meant as part of the main presentation.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5b67982b4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some more information on guidelines that we will be focusing on as we are moving on to the construction phase of the project.</a:t>
            </a:r>
            <a:endParaRPr/>
          </a:p>
        </p:txBody>
      </p:sp>
      <p:sp>
        <p:nvSpPr>
          <p:cNvPr id="1271" name="Google Shape;1271;g5b67982b40_0_2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5b67982b40_2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8" name="Google Shape;1278;g5b67982b40_2_2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5b67982b40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2" name="Google Shape;1292;g5b67982b40_2_2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b67982b40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better view of the bathrooms and their accessibility. Also note, they are positioned to maximize the use of natural ventilation.  </a:t>
            </a:r>
            <a:endParaRPr/>
          </a:p>
        </p:txBody>
      </p:sp>
      <p:sp>
        <p:nvSpPr>
          <p:cNvPr id="965" name="Google Shape;965;g5b67982b40_0_4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5b67982b40_2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9" name="Google Shape;1299;g5b67982b40_2_2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5b67982b40_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4" name="Google Shape;1304;g5b67982b40_2_2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5b67982b40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3" name="Google Shape;1313;g5b67982b40_2_2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5b67982b40_2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5" name="Google Shape;1325;g5b67982b40_2_2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5b67982b40_2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2" name="Google Shape;1342;g5b67982b40_2_2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5b67982b40_2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7" name="Google Shape;1347;g5b67982b40_2_28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5b67982b40_2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2" name="Google Shape;1362;g5b67982b40_2_2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5b67982b40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3" name="Google Shape;1373;g5b67982b40_2_3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5b67982b40_2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g5b67982b40_2_3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5b67982b40_2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3" name="Google Shape;1393;g5b67982b40_2_3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5b67982b40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take a closer look at the dining room.  The structure of the new dining room resembles the existing dining area as you will see in the next few slides.</a:t>
            </a:r>
            <a:endParaRPr/>
          </a:p>
        </p:txBody>
      </p:sp>
      <p:sp>
        <p:nvSpPr>
          <p:cNvPr id="972" name="Google Shape;972;g5b67982b40_0_2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5b67982b40_2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4" name="Google Shape;1404;g5b67982b40_2_3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5b67982b40_2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3" name="Google Shape;1413;g5b67982b40_2_3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59a93ce476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59a93ce47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59a16a3e03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59a16a3e03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59a16a3e0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59a16a3e0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new dining room with a similar look and feel to the existing dining area will repurpose the space of the old kitchen. The table layout provides anchoring of tables, and additional space for ease of entry for guests.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59a16a3e03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59a16a3e03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new dining area will have improved acoustics, good visibility of the speaker for all guests, and similar travel distances to current dining for crew.</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5b67982b4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new more spacious dining room is located inside the upgraded structure of the old kitchen.  It maintains the current dining seating space of 12 tables of six people each. The existing dining area is not ADA compliant, but this new dining space will be ADA compliant with space for at least four wheel chairs (or over 5.5% of the available seats, above the ADA requirement). There will also be more space between the tables allowing for easier access.</a:t>
            </a:r>
            <a:endParaRPr/>
          </a:p>
        </p:txBody>
      </p:sp>
      <p:sp>
        <p:nvSpPr>
          <p:cNvPr id="991" name="Google Shape;991;g5b67982b40_0_1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1"/>
        <p:cNvGrpSpPr/>
        <p:nvPr/>
      </p:nvGrpSpPr>
      <p:grpSpPr>
        <a:xfrm>
          <a:off x="0" y="0"/>
          <a:ext cx="0" cy="0"/>
          <a:chOff x="0" y="0"/>
          <a:chExt cx="0" cy="0"/>
        </a:xfrm>
      </p:grpSpPr>
      <p:sp>
        <p:nvSpPr>
          <p:cNvPr id="132" name="Google Shape;132;p26"/>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26"/>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34" name="Google Shape;134;p2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722313" y="3305175"/>
            <a:ext cx="7772400" cy="1021556"/>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28"/>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46" name="Google Shape;146;p2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2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29"/>
          <p:cNvSpPr txBox="1">
            <a:spLocks noGrp="1"/>
          </p:cNvSpPr>
          <p:nvPr>
            <p:ph type="body" idx="1"/>
          </p:nvPr>
        </p:nvSpPr>
        <p:spPr>
          <a:xfrm>
            <a:off x="457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52" name="Google Shape;152;p29"/>
          <p:cNvSpPr txBox="1">
            <a:spLocks noGrp="1"/>
          </p:cNvSpPr>
          <p:nvPr>
            <p:ph type="body" idx="2"/>
          </p:nvPr>
        </p:nvSpPr>
        <p:spPr>
          <a:xfrm>
            <a:off x="4648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53" name="Google Shape;153;p2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0"/>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59" name="Google Shape;159;p30"/>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60" name="Google Shape;160;p30"/>
          <p:cNvSpPr txBox="1">
            <a:spLocks noGrp="1"/>
          </p:cNvSpPr>
          <p:nvPr>
            <p:ph type="body" idx="3"/>
          </p:nvPr>
        </p:nvSpPr>
        <p:spPr>
          <a:xfrm>
            <a:off x="4645025" y="1151335"/>
            <a:ext cx="4041775"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61" name="Google Shape;161;p30"/>
          <p:cNvSpPr txBox="1">
            <a:spLocks noGrp="1"/>
          </p:cNvSpPr>
          <p:nvPr>
            <p:ph type="body" idx="4"/>
          </p:nvPr>
        </p:nvSpPr>
        <p:spPr>
          <a:xfrm>
            <a:off x="4645025" y="1631156"/>
            <a:ext cx="4041775"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62" name="Google Shape;162;p3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3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3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3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3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70"/>
        <p:cNvGrpSpPr/>
        <p:nvPr/>
      </p:nvGrpSpPr>
      <p:grpSpPr>
        <a:xfrm>
          <a:off x="0" y="0"/>
          <a:ext cx="0" cy="0"/>
          <a:chOff x="0" y="0"/>
          <a:chExt cx="0" cy="0"/>
        </a:xfrm>
      </p:grpSpPr>
      <p:sp>
        <p:nvSpPr>
          <p:cNvPr id="171" name="Google Shape;171;p3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3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3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33"/>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77" name="Google Shape;177;p33"/>
          <p:cNvSpPr txBox="1">
            <a:spLocks noGrp="1"/>
          </p:cNvSpPr>
          <p:nvPr>
            <p:ph type="body" idx="2"/>
          </p:nvPr>
        </p:nvSpPr>
        <p:spPr>
          <a:xfrm>
            <a:off x="457200" y="1076325"/>
            <a:ext cx="3008313" cy="3518297"/>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78" name="Google Shape;178;p3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3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3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1792288" y="3600450"/>
            <a:ext cx="5486400" cy="425053"/>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34"/>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84" name="Google Shape;184;p34"/>
          <p:cNvSpPr txBox="1">
            <a:spLocks noGrp="1"/>
          </p:cNvSpPr>
          <p:nvPr>
            <p:ph type="body" idx="1"/>
          </p:nvPr>
        </p:nvSpPr>
        <p:spPr>
          <a:xfrm>
            <a:off x="1792288" y="4025503"/>
            <a:ext cx="5486400" cy="603646"/>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85" name="Google Shape;185;p3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3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35"/>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1" name="Google Shape;191;p3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3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3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rot="5400000">
            <a:off x="5463778" y="1371600"/>
            <a:ext cx="4388644"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36"/>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7" name="Google Shape;197;p3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3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3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6"/>
        <p:cNvGrpSpPr/>
        <p:nvPr/>
      </p:nvGrpSpPr>
      <p:grpSpPr>
        <a:xfrm>
          <a:off x="0" y="0"/>
          <a:ext cx="0" cy="0"/>
          <a:chOff x="0" y="0"/>
          <a:chExt cx="0" cy="0"/>
        </a:xfrm>
      </p:grpSpPr>
      <p:sp>
        <p:nvSpPr>
          <p:cNvPr id="207" name="Google Shape;207;p38"/>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8" name="Google Shape;208;p38"/>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09" name="Google Shape;209;p3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0" name="Google Shape;210;p3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1" name="Google Shape;211;p3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4" name="Google Shape;214;p3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5" name="Google Shape;215;p3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6" name="Google Shape;216;p3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7" name="Google Shape;217;p3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0" name="Google Shape;220;p40"/>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1" name="Google Shape;221;p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2" name="Google Shape;222;p4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3" name="Google Shape;223;p4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4"/>
        <p:cNvGrpSpPr/>
        <p:nvPr/>
      </p:nvGrpSpPr>
      <p:grpSpPr>
        <a:xfrm>
          <a:off x="0" y="0"/>
          <a:ext cx="0" cy="0"/>
          <a:chOff x="0" y="0"/>
          <a:chExt cx="0" cy="0"/>
        </a:xfrm>
      </p:grpSpPr>
      <p:sp>
        <p:nvSpPr>
          <p:cNvPr id="225" name="Google Shape;225;p4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6" name="Google Shape;226;p41"/>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7" name="Google Shape;227;p4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8" name="Google Shape;228;p4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9" name="Google Shape;229;p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0" name="Google Shape;230;p4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1"/>
        <p:cNvGrpSpPr/>
        <p:nvPr/>
      </p:nvGrpSpPr>
      <p:grpSpPr>
        <a:xfrm>
          <a:off x="0" y="0"/>
          <a:ext cx="0" cy="0"/>
          <a:chOff x="0" y="0"/>
          <a:chExt cx="0" cy="0"/>
        </a:xfrm>
      </p:grpSpPr>
      <p:sp>
        <p:nvSpPr>
          <p:cNvPr id="232" name="Google Shape;232;p42"/>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3" name="Google Shape;233;p42"/>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4" name="Google Shape;234;p42"/>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5" name="Google Shape;235;p42"/>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36" name="Google Shape;236;p42"/>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7" name="Google Shape;237;p4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8" name="Google Shape;238;p4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9" name="Google Shape;239;p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2" name="Google Shape;242;p4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3" name="Google Shape;243;p4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4" name="Google Shape;244;p4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4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7" name="Google Shape;247;p4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8" name="Google Shape;248;p4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1" name="Google Shape;251;p45"/>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52" name="Google Shape;252;p4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53" name="Google Shape;253;p4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4" name="Google Shape;254;p4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5" name="Google Shape;255;p4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8" name="Google Shape;258;p46"/>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59" name="Google Shape;259;p4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60" name="Google Shape;260;p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1" name="Google Shape;261;p4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2" name="Google Shape;262;p4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3"/>
        <p:cNvGrpSpPr/>
        <p:nvPr/>
      </p:nvGrpSpPr>
      <p:grpSpPr>
        <a:xfrm>
          <a:off x="0" y="0"/>
          <a:ext cx="0" cy="0"/>
          <a:chOff x="0" y="0"/>
          <a:chExt cx="0" cy="0"/>
        </a:xfrm>
      </p:grpSpPr>
      <p:sp>
        <p:nvSpPr>
          <p:cNvPr id="264" name="Google Shape;264;p4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5" name="Google Shape;265;p47"/>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6" name="Google Shape;266;p4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7" name="Google Shape;267;p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8" name="Google Shape;268;p4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1" name="Google Shape;271;p48"/>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2" name="Google Shape;272;p4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3" name="Google Shape;273;p4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4" name="Google Shape;274;p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6FFCD"/>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25"/>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2" name="Google Shape;202;p3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3" name="Google Shape;203;p3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4" name="Google Shape;204;p3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5" name="Google Shape;205;p3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3.jpeg"/></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34.jpeg"/></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image" Target="../media/image36.jpeg"/></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3.xml"/><Relationship Id="rId1" Type="http://schemas.openxmlformats.org/officeDocument/2006/relationships/slideLayout" Target="../slideLayouts/slideLayout22.xml"/><Relationship Id="rId4" Type="http://schemas.openxmlformats.org/officeDocument/2006/relationships/image" Target="../media/image38.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6.xml"/><Relationship Id="rId1" Type="http://schemas.openxmlformats.org/officeDocument/2006/relationships/slideLayout" Target="../slideLayouts/slideLayout22.xml"/><Relationship Id="rId4" Type="http://schemas.openxmlformats.org/officeDocument/2006/relationships/image" Target="../media/image44.jpeg"/></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22.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8.xml"/><Relationship Id="rId1" Type="http://schemas.openxmlformats.org/officeDocument/2006/relationships/slideLayout" Target="../slideLayouts/slideLayout22.xml"/><Relationship Id="rId5" Type="http://schemas.openxmlformats.org/officeDocument/2006/relationships/image" Target="../media/image49.jpeg"/><Relationship Id="rId4" Type="http://schemas.openxmlformats.org/officeDocument/2006/relationships/image" Target="../media/image48.jpeg"/></Relationships>
</file>

<file path=ppt/slides/_rels/slide5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9.xml"/><Relationship Id="rId1" Type="http://schemas.openxmlformats.org/officeDocument/2006/relationships/slideLayout" Target="../slideLayouts/slideLayout22.xml"/><Relationship Id="rId5" Type="http://schemas.openxmlformats.org/officeDocument/2006/relationships/image" Target="../media/image52.jpeg"/><Relationship Id="rId4" Type="http://schemas.openxmlformats.org/officeDocument/2006/relationships/image" Target="../media/image5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0.xml"/><Relationship Id="rId1" Type="http://schemas.openxmlformats.org/officeDocument/2006/relationships/slideLayout" Target="../slideLayouts/slideLayout22.xml"/><Relationship Id="rId4" Type="http://schemas.openxmlformats.org/officeDocument/2006/relationships/image" Target="../media/image54.jpeg"/></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1.xml"/><Relationship Id="rId1" Type="http://schemas.openxmlformats.org/officeDocument/2006/relationships/slideLayout" Target="../slideLayouts/slideLayout22.xml"/><Relationship Id="rId5" Type="http://schemas.openxmlformats.org/officeDocument/2006/relationships/image" Target="../media/image57.jpeg"/><Relationship Id="rId4" Type="http://schemas.openxmlformats.org/officeDocument/2006/relationships/image" Target="../media/image56.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934" name="Google Shape;934;p12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4288"/>
            <a:ext cx="7359372" cy="5129212"/>
          </a:xfrm>
          <a:prstGeom prst="rect">
            <a:avLst/>
          </a:prstGeom>
          <a:noFill/>
          <a:ln>
            <a:noFill/>
          </a:ln>
        </p:spPr>
      </p:pic>
      <p:sp>
        <p:nvSpPr>
          <p:cNvPr id="935" name="Google Shape;935;p121"/>
          <p:cNvSpPr/>
          <p:nvPr/>
        </p:nvSpPr>
        <p:spPr>
          <a:xfrm>
            <a:off x="7137401" y="4663938"/>
            <a:ext cx="1857044"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serving pantry</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30"/>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axonometric</a:t>
            </a:r>
            <a:endParaRPr sz="1100"/>
          </a:p>
        </p:txBody>
      </p:sp>
      <p:pic>
        <p:nvPicPr>
          <p:cNvPr id="1003" name="Google Shape;1003;p13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9100439">
            <a:off x="8175591" y="4096349"/>
            <a:ext cx="563344" cy="485397"/>
          </a:xfrm>
          <a:prstGeom prst="rect">
            <a:avLst/>
          </a:prstGeom>
          <a:noFill/>
          <a:ln>
            <a:noFill/>
          </a:ln>
        </p:spPr>
      </p:pic>
      <p:pic>
        <p:nvPicPr>
          <p:cNvPr id="1004" name="Google Shape;1004;p130"/>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845700" y="0"/>
            <a:ext cx="6068299"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alpha val="45882"/>
          </a:schemeClr>
        </a:solidFill>
        <a:effectLst/>
      </p:bgPr>
    </p:bg>
    <p:spTree>
      <p:nvGrpSpPr>
        <p:cNvPr id="1" name="Shape 1008"/>
        <p:cNvGrpSpPr/>
        <p:nvPr/>
      </p:nvGrpSpPr>
      <p:grpSpPr>
        <a:xfrm>
          <a:off x="0" y="0"/>
          <a:ext cx="0" cy="0"/>
          <a:chOff x="0" y="0"/>
          <a:chExt cx="0" cy="0"/>
        </a:xfrm>
      </p:grpSpPr>
      <p:sp>
        <p:nvSpPr>
          <p:cNvPr id="1009" name="Google Shape;1009;p131"/>
          <p:cNvSpPr/>
          <p:nvPr/>
        </p:nvSpPr>
        <p:spPr>
          <a:xfrm>
            <a:off x="7078894" y="2061935"/>
            <a:ext cx="2065106" cy="283923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retain existing</a:t>
            </a: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kitchen roof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structure</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 </a:t>
            </a: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historical 3” x 4”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rafters with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tongue and groove beadboard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sheathing </a:t>
            </a:r>
            <a:endParaRPr sz="1100"/>
          </a:p>
        </p:txBody>
      </p:sp>
      <p:grpSp>
        <p:nvGrpSpPr>
          <p:cNvPr id="1010" name="Google Shape;1010;p131"/>
          <p:cNvGrpSpPr/>
          <p:nvPr/>
        </p:nvGrpSpPr>
        <p:grpSpPr>
          <a:xfrm>
            <a:off x="840976" y="0"/>
            <a:ext cx="4818498" cy="5143500"/>
            <a:chOff x="840976" y="0"/>
            <a:chExt cx="4818498" cy="5143500"/>
          </a:xfrm>
        </p:grpSpPr>
        <p:pic>
          <p:nvPicPr>
            <p:cNvPr id="1011" name="Google Shape;1011;p13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40976" y="0"/>
              <a:ext cx="4818498" cy="5143500"/>
            </a:xfrm>
            <a:prstGeom prst="rect">
              <a:avLst/>
            </a:prstGeom>
            <a:noFill/>
            <a:ln>
              <a:noFill/>
            </a:ln>
          </p:spPr>
        </p:pic>
        <p:sp>
          <p:nvSpPr>
            <p:cNvPr id="1012" name="Google Shape;1012;p131"/>
            <p:cNvSpPr/>
            <p:nvPr/>
          </p:nvSpPr>
          <p:spPr>
            <a:xfrm>
              <a:off x="4391025" y="3217925"/>
              <a:ext cx="180900" cy="1589100"/>
            </a:xfrm>
            <a:prstGeom prst="rect">
              <a:avLst/>
            </a:prstGeom>
            <a:solidFill>
              <a:srgbClr val="4D4D4D">
                <a:alpha val="8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1"/>
            <p:cNvSpPr/>
            <p:nvPr/>
          </p:nvSpPr>
          <p:spPr>
            <a:xfrm rot="-1737433">
              <a:off x="2069415" y="126239"/>
              <a:ext cx="102859" cy="5041647"/>
            </a:xfrm>
            <a:prstGeom prst="rect">
              <a:avLst/>
            </a:prstGeom>
            <a:solidFill>
              <a:srgbClr val="4D4D4D">
                <a:alpha val="8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1"/>
            <p:cNvSpPr/>
            <p:nvPr/>
          </p:nvSpPr>
          <p:spPr>
            <a:xfrm rot="981765">
              <a:off x="1182506" y="1496980"/>
              <a:ext cx="181032" cy="568729"/>
            </a:xfrm>
            <a:prstGeom prst="rect">
              <a:avLst/>
            </a:prstGeom>
            <a:solidFill>
              <a:srgbClr val="4D4D4D">
                <a:alpha val="8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32"/>
          <p:cNvSpPr/>
          <p:nvPr/>
        </p:nvSpPr>
        <p:spPr>
          <a:xfrm>
            <a:off x="6621073" y="3761117"/>
            <a:ext cx="2348588"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east</a:t>
            </a:r>
            <a:endParaRPr sz="1100"/>
          </a:p>
        </p:txBody>
      </p:sp>
      <p:pic>
        <p:nvPicPr>
          <p:cNvPr id="1020" name="Google Shape;1020;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68"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33"/>
          <p:cNvSpPr/>
          <p:nvPr/>
        </p:nvSpPr>
        <p:spPr>
          <a:xfrm>
            <a:off x="7791507" y="3542265"/>
            <a:ext cx="1194232"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existing</a:t>
            </a:r>
            <a:br>
              <a:rPr lang="en" sz="1800">
                <a:solidFill>
                  <a:srgbClr val="7F7F7F"/>
                </a:solidFill>
                <a:latin typeface="Open Sans"/>
                <a:ea typeface="Open Sans"/>
                <a:cs typeface="Open Sans"/>
                <a:sym typeface="Open Sans"/>
              </a:rPr>
            </a:br>
            <a:r>
              <a:rPr lang="en" sz="1800">
                <a:solidFill>
                  <a:srgbClr val="7F7F7F"/>
                </a:solidFill>
                <a:latin typeface="Open Sans"/>
                <a:ea typeface="Open Sans"/>
                <a:cs typeface="Open Sans"/>
                <a:sym typeface="Open Sans"/>
              </a:rPr>
              <a:t>porch</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east</a:t>
            </a:r>
            <a:endParaRPr sz="1100"/>
          </a:p>
        </p:txBody>
      </p:sp>
      <p:pic>
        <p:nvPicPr>
          <p:cNvPr id="1026" name="Google Shape;1026;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617881" y="0"/>
            <a:ext cx="5908239"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34"/>
          <p:cNvSpPr/>
          <p:nvPr/>
        </p:nvSpPr>
        <p:spPr>
          <a:xfrm>
            <a:off x="7791507" y="3542265"/>
            <a:ext cx="1194232"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new</a:t>
            </a: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dining</a:t>
            </a: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east</a:t>
            </a:r>
            <a:endParaRPr sz="1100"/>
          </a:p>
        </p:txBody>
      </p:sp>
      <p:pic>
        <p:nvPicPr>
          <p:cNvPr id="1032" name="Google Shape;1032;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68"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35"/>
          <p:cNvSpPr txBox="1"/>
          <p:nvPr/>
        </p:nvSpPr>
        <p:spPr>
          <a:xfrm>
            <a:off x="470565" y="385606"/>
            <a:ext cx="8484900" cy="6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sidebar alternatives #1: </a:t>
            </a:r>
            <a:br>
              <a:rPr lang="en" sz="4100">
                <a:solidFill>
                  <a:srgbClr val="82B50F"/>
                </a:solidFill>
                <a:latin typeface="Open Sans Light"/>
                <a:ea typeface="Open Sans Light"/>
                <a:cs typeface="Open Sans Light"/>
                <a:sym typeface="Open Sans Light"/>
              </a:rPr>
            </a:br>
            <a:r>
              <a:rPr lang="en" sz="4100" b="1">
                <a:solidFill>
                  <a:srgbClr val="82B50F"/>
                </a:solidFill>
                <a:latin typeface="Open Sans"/>
                <a:ea typeface="Open Sans"/>
                <a:cs typeface="Open Sans"/>
                <a:sym typeface="Open Sans"/>
              </a:rPr>
              <a:t>dining room center anchor wall</a:t>
            </a:r>
            <a:endParaRPr sz="4100" b="1">
              <a:solidFill>
                <a:srgbClr val="82B50F"/>
              </a:solidFill>
              <a:latin typeface="Open Sans"/>
              <a:ea typeface="Open Sans"/>
              <a:cs typeface="Open Sans"/>
              <a:sym typeface="Open Sans"/>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center tables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anchored on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half-wall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vs. unanchored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center tables </a:t>
            </a:r>
            <a:endParaRPr sz="4100">
              <a:solidFill>
                <a:srgbClr val="82B50F"/>
              </a:solidFill>
              <a:latin typeface="Open Sans Light"/>
              <a:ea typeface="Open Sans Light"/>
              <a:cs typeface="Open Sans Light"/>
              <a:sym typeface="Open Sans Light"/>
            </a:endParaRPr>
          </a:p>
        </p:txBody>
      </p:sp>
      <p:sp>
        <p:nvSpPr>
          <p:cNvPr id="1038" name="Google Shape;1038;p135"/>
          <p:cNvSpPr/>
          <p:nvPr/>
        </p:nvSpPr>
        <p:spPr>
          <a:xfrm>
            <a:off x="4724400" y="1939100"/>
            <a:ext cx="3803100" cy="27432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Add a half-wall ensuring that every table is wall anchored?</a:t>
            </a:r>
            <a:endParaRPr sz="1800" b="1"/>
          </a:p>
          <a:p>
            <a:pPr marL="0" lvl="0" indent="0" algn="ctr" rtl="0">
              <a:spcBef>
                <a:spcPts val="0"/>
              </a:spcBef>
              <a:spcAft>
                <a:spcPts val="0"/>
              </a:spcAft>
              <a:buNone/>
            </a:pPr>
            <a:endParaRPr sz="1800"/>
          </a:p>
          <a:p>
            <a:pPr marL="0" lvl="0" indent="0" algn="ctr" rtl="0">
              <a:spcBef>
                <a:spcPts val="0"/>
              </a:spcBef>
              <a:spcAft>
                <a:spcPts val="0"/>
              </a:spcAft>
              <a:buNone/>
            </a:pPr>
            <a:r>
              <a:rPr lang="en" sz="1800"/>
              <a:t>This feature replicates the current dining porch half-wall and helps to break up an institutional dining hall for a more intimate domestic dining room.</a:t>
            </a:r>
            <a:endParaRPr sz="18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36"/>
          <p:cNvSpPr/>
          <p:nvPr/>
        </p:nvSpPr>
        <p:spPr>
          <a:xfrm>
            <a:off x="7949768" y="3248385"/>
            <a:ext cx="1194300" cy="17313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east</a:t>
            </a:r>
            <a:endParaRPr sz="1100"/>
          </a:p>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low half wall</a:t>
            </a:r>
            <a:endParaRPr sz="1100"/>
          </a:p>
        </p:txBody>
      </p:sp>
      <p:pic>
        <p:nvPicPr>
          <p:cNvPr id="1044" name="Google Shape;1044;p13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7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37"/>
          <p:cNvSpPr/>
          <p:nvPr/>
        </p:nvSpPr>
        <p:spPr>
          <a:xfrm>
            <a:off x="6621073" y="3761117"/>
            <a:ext cx="2348700" cy="1177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east</a:t>
            </a:r>
            <a:endParaRPr sz="1100"/>
          </a:p>
        </p:txBody>
      </p:sp>
      <p:pic>
        <p:nvPicPr>
          <p:cNvPr id="1050" name="Google Shape;1050;p13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71"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38"/>
          <p:cNvSpPr txBox="1"/>
          <p:nvPr/>
        </p:nvSpPr>
        <p:spPr>
          <a:xfrm>
            <a:off x="470565" y="385606"/>
            <a:ext cx="8484900" cy="6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sidebar alternatives #2: </a:t>
            </a:r>
            <a:br>
              <a:rPr lang="en" sz="4100">
                <a:solidFill>
                  <a:srgbClr val="82B50F"/>
                </a:solidFill>
                <a:latin typeface="Open Sans Light"/>
                <a:ea typeface="Open Sans Light"/>
                <a:cs typeface="Open Sans Light"/>
                <a:sym typeface="Open Sans Light"/>
              </a:rPr>
            </a:br>
            <a:r>
              <a:rPr lang="en" sz="4100" b="1">
                <a:solidFill>
                  <a:srgbClr val="82B50F"/>
                </a:solidFill>
                <a:latin typeface="Open Sans"/>
                <a:ea typeface="Open Sans"/>
                <a:cs typeface="Open Sans"/>
                <a:sym typeface="Open Sans"/>
              </a:rPr>
              <a:t>dining hall stove locations</a:t>
            </a:r>
            <a:endParaRPr sz="4100" b="1">
              <a:solidFill>
                <a:srgbClr val="82B50F"/>
              </a:solidFill>
              <a:latin typeface="Open Sans"/>
              <a:ea typeface="Open Sans"/>
              <a:cs typeface="Open Sans"/>
              <a:sym typeface="Open Sans"/>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west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vs. </a:t>
            </a:r>
            <a:endParaRPr sz="4100">
              <a:solidFill>
                <a:srgbClr val="82B50F"/>
              </a:solidFill>
              <a:latin typeface="Open Sans Light"/>
              <a:ea typeface="Open Sans Light"/>
              <a:cs typeface="Open Sans Light"/>
              <a:sym typeface="Open Sans Light"/>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center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vs. </a:t>
            </a:r>
            <a:endParaRPr sz="4100">
              <a:solidFill>
                <a:srgbClr val="82B50F"/>
              </a:solidFill>
              <a:latin typeface="Open Sans Light"/>
              <a:ea typeface="Open Sans Light"/>
              <a:cs typeface="Open Sans Light"/>
              <a:sym typeface="Open Sans Light"/>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southeast</a:t>
            </a:r>
            <a:endParaRPr sz="4100">
              <a:solidFill>
                <a:srgbClr val="82B50F"/>
              </a:solidFill>
              <a:latin typeface="Open Sans Light"/>
              <a:ea typeface="Open Sans Light"/>
              <a:cs typeface="Open Sans Light"/>
              <a:sym typeface="Open Sans Light"/>
            </a:endParaRPr>
          </a:p>
        </p:txBody>
      </p:sp>
      <p:sp>
        <p:nvSpPr>
          <p:cNvPr id="1056" name="Google Shape;1056;p138"/>
          <p:cNvSpPr/>
          <p:nvPr/>
        </p:nvSpPr>
        <p:spPr>
          <a:xfrm>
            <a:off x="5209725" y="2042225"/>
            <a:ext cx="3165300" cy="19290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Provide heat, keep guests safe and good crew workflow, and help break up institutional dining hall to maintain dining room feeling</a:t>
            </a:r>
            <a:endParaRPr sz="1800"/>
          </a:p>
        </p:txBody>
      </p:sp>
      <p:sp>
        <p:nvSpPr>
          <p:cNvPr id="1057" name="Google Shape;1057;p138"/>
          <p:cNvSpPr/>
          <p:nvPr/>
        </p:nvSpPr>
        <p:spPr>
          <a:xfrm>
            <a:off x="4724400" y="1939100"/>
            <a:ext cx="3803100" cy="27432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Where best to provide stove heat, to keep guests safe, to maintain good crew workflow, and to help break up institutional dining hall for a more intimate domestic dining room feel?</a:t>
            </a:r>
            <a:endParaRPr sz="1800"/>
          </a:p>
          <a:p>
            <a:pPr marL="0" lvl="0" indent="0" algn="ctr" rtl="0">
              <a:spcBef>
                <a:spcPts val="0"/>
              </a:spcBef>
              <a:spcAft>
                <a:spcPts val="0"/>
              </a:spcAft>
              <a:buNone/>
            </a:pPr>
            <a:endParaRPr sz="1800"/>
          </a:p>
          <a:p>
            <a:pPr marL="0" lvl="0" indent="0" algn="ctr" rtl="0">
              <a:spcBef>
                <a:spcPts val="0"/>
              </a:spcBef>
              <a:spcAft>
                <a:spcPts val="0"/>
              </a:spcAft>
              <a:buNone/>
            </a:pPr>
            <a:r>
              <a:rPr lang="en" sz="1800" b="1"/>
              <a:t>West? Center? Southeast</a:t>
            </a:r>
            <a:r>
              <a:rPr lang="en" sz="1800"/>
              <a:t>?</a:t>
            </a:r>
            <a:endParaRPr sz="18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39"/>
          <p:cNvSpPr/>
          <p:nvPr/>
        </p:nvSpPr>
        <p:spPr>
          <a:xfrm>
            <a:off x="6561438" y="256105"/>
            <a:ext cx="2454000" cy="2469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rgbClr val="7F7F7F"/>
                </a:solidFill>
                <a:latin typeface="Open Sans"/>
                <a:ea typeface="Open Sans"/>
                <a:cs typeface="Open Sans"/>
                <a:sym typeface="Open Sans"/>
              </a:rPr>
              <a:t>type: wood burning stove</a:t>
            </a:r>
            <a:endParaRPr sz="1100"/>
          </a:p>
          <a:p>
            <a:pPr marL="0" marR="0" lvl="0" indent="0" algn="l" rtl="0">
              <a:spcBef>
                <a:spcPts val="0"/>
              </a:spcBef>
              <a:spcAft>
                <a:spcPts val="0"/>
              </a:spcAft>
              <a:buNone/>
            </a:pPr>
            <a:r>
              <a:rPr lang="en" sz="1500">
                <a:solidFill>
                  <a:srgbClr val="7F7F7F"/>
                </a:solidFill>
                <a:latin typeface="Open Sans"/>
                <a:ea typeface="Open Sans"/>
                <a:cs typeface="Open Sans"/>
                <a:sym typeface="Open Sans"/>
              </a:rPr>
              <a:t>coverage: 1100 sf min.</a:t>
            </a:r>
            <a:endParaRPr sz="1100"/>
          </a:p>
          <a:p>
            <a:pPr marL="0" marR="0" lvl="0" indent="0" algn="l" rtl="0">
              <a:spcBef>
                <a:spcPts val="0"/>
              </a:spcBef>
              <a:spcAft>
                <a:spcPts val="0"/>
              </a:spcAft>
              <a:buNone/>
            </a:pPr>
            <a:endParaRPr sz="1500">
              <a:solidFill>
                <a:srgbClr val="7F7F7F"/>
              </a:solidFill>
              <a:latin typeface="Open Sans"/>
              <a:ea typeface="Open Sans"/>
              <a:cs typeface="Open Sans"/>
              <a:sym typeface="Open Sans"/>
            </a:endParaRPr>
          </a:p>
          <a:p>
            <a:pPr marL="0" marR="0" lvl="0" indent="0" algn="l" rtl="0">
              <a:spcBef>
                <a:spcPts val="0"/>
              </a:spcBef>
              <a:spcAft>
                <a:spcPts val="0"/>
              </a:spcAft>
              <a:buNone/>
            </a:pPr>
            <a:r>
              <a:rPr lang="en" sz="1500">
                <a:solidFill>
                  <a:srgbClr val="7F7F7F"/>
                </a:solidFill>
                <a:latin typeface="Open Sans"/>
                <a:ea typeface="Open Sans"/>
                <a:cs typeface="Open Sans"/>
                <a:sym typeface="Open Sans"/>
              </a:rPr>
              <a:t>small footprints: 20” x 20”</a:t>
            </a:r>
            <a:endParaRPr sz="1100"/>
          </a:p>
          <a:p>
            <a:pPr marL="0" marR="0" lvl="0" indent="0" algn="l" rtl="0">
              <a:spcBef>
                <a:spcPts val="0"/>
              </a:spcBef>
              <a:spcAft>
                <a:spcPts val="0"/>
              </a:spcAft>
              <a:buNone/>
            </a:pPr>
            <a:endParaRPr sz="1500">
              <a:solidFill>
                <a:srgbClr val="7F7F7F"/>
              </a:solidFill>
              <a:latin typeface="Open Sans"/>
              <a:ea typeface="Open Sans"/>
              <a:cs typeface="Open Sans"/>
              <a:sym typeface="Open Sans"/>
            </a:endParaRPr>
          </a:p>
          <a:p>
            <a:pPr marL="0" marR="0" lvl="0" indent="0" algn="l" rtl="0">
              <a:spcBef>
                <a:spcPts val="0"/>
              </a:spcBef>
              <a:spcAft>
                <a:spcPts val="0"/>
              </a:spcAft>
              <a:buNone/>
            </a:pPr>
            <a:r>
              <a:rPr lang="en" sz="1500">
                <a:solidFill>
                  <a:srgbClr val="7F7F7F"/>
                </a:solidFill>
                <a:latin typeface="Open Sans"/>
                <a:ea typeface="Open Sans"/>
                <a:cs typeface="Open Sans"/>
                <a:sym typeface="Open Sans"/>
              </a:rPr>
              <a:t>safety: typically glass is the only surface to get hot – verify with mfg. </a:t>
            </a:r>
            <a:endParaRPr sz="1100"/>
          </a:p>
          <a:p>
            <a:pPr marL="0" marR="0" lvl="0" indent="0" algn="l"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l" rtl="0">
              <a:spcBef>
                <a:spcPts val="0"/>
              </a:spcBef>
              <a:spcAft>
                <a:spcPts val="0"/>
              </a:spcAft>
              <a:buNone/>
            </a:pPr>
            <a:endParaRPr sz="1800">
              <a:solidFill>
                <a:srgbClr val="7F7F7F"/>
              </a:solidFill>
              <a:latin typeface="Open Sans"/>
              <a:ea typeface="Open Sans"/>
              <a:cs typeface="Open Sans"/>
              <a:sym typeface="Open Sans"/>
            </a:endParaRPr>
          </a:p>
        </p:txBody>
      </p:sp>
      <p:sp>
        <p:nvSpPr>
          <p:cNvPr id="1063" name="Google Shape;1063;p139"/>
          <p:cNvSpPr/>
          <p:nvPr/>
        </p:nvSpPr>
        <p:spPr>
          <a:xfrm>
            <a:off x="6561438" y="4596004"/>
            <a:ext cx="234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 room stove</a:t>
            </a:r>
            <a:endParaRPr sz="1100"/>
          </a:p>
        </p:txBody>
      </p:sp>
      <p:pic>
        <p:nvPicPr>
          <p:cNvPr id="1064" name="Google Shape;1064;p13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407283" y="563672"/>
            <a:ext cx="2305214" cy="3432433"/>
          </a:xfrm>
          <a:prstGeom prst="rect">
            <a:avLst/>
          </a:prstGeom>
          <a:noFill/>
          <a:ln>
            <a:noFill/>
          </a:ln>
        </p:spPr>
      </p:pic>
      <p:sp>
        <p:nvSpPr>
          <p:cNvPr id="1065" name="Google Shape;1065;p139"/>
          <p:cNvSpPr/>
          <p:nvPr/>
        </p:nvSpPr>
        <p:spPr>
          <a:xfrm>
            <a:off x="1147721" y="4148695"/>
            <a:ext cx="63396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select decorative unit, especially if back of unit is exposed</a:t>
            </a:r>
            <a:endParaRPr sz="1100"/>
          </a:p>
        </p:txBody>
      </p:sp>
      <p:pic>
        <p:nvPicPr>
          <p:cNvPr id="1066" name="Google Shape;1066;p13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4136762" y="356992"/>
            <a:ext cx="2189814" cy="366614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22"/>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of PWWG East Design Advantages </a:t>
            </a:r>
            <a:endParaRPr/>
          </a:p>
        </p:txBody>
      </p:sp>
      <p:graphicFrame>
        <p:nvGraphicFramePr>
          <p:cNvPr id="941" name="Google Shape;941;p122"/>
          <p:cNvGraphicFramePr/>
          <p:nvPr/>
        </p:nvGraphicFramePr>
        <p:xfrm>
          <a:off x="365875" y="761475"/>
          <a:ext cx="8520600" cy="2200556"/>
        </p:xfrm>
        <a:graphic>
          <a:graphicData uri="http://schemas.openxmlformats.org/drawingml/2006/table">
            <a:tbl>
              <a:tblPr>
                <a:noFill/>
                <a:tableStyleId>{5B5928E9-F772-44D9-A7FD-B1D582639974}</a:tableStyleId>
              </a:tblPr>
              <a:tblGrid>
                <a:gridCol w="1730575">
                  <a:extLst>
                    <a:ext uri="{9D8B030D-6E8A-4147-A177-3AD203B41FA5}">
                      <a16:colId xmlns:a16="http://schemas.microsoft.com/office/drawing/2014/main" val="20000"/>
                    </a:ext>
                  </a:extLst>
                </a:gridCol>
                <a:gridCol w="6790025">
                  <a:extLst>
                    <a:ext uri="{9D8B030D-6E8A-4147-A177-3AD203B41FA5}">
                      <a16:colId xmlns:a16="http://schemas.microsoft.com/office/drawing/2014/main" val="20001"/>
                    </a:ext>
                  </a:extLst>
                </a:gridCol>
              </a:tblGrid>
              <a:tr h="318875">
                <a:tc gridSpan="2">
                  <a:txBody>
                    <a:bodyPr/>
                    <a:lstStyle/>
                    <a:p>
                      <a:pPr marL="0" lvl="0" indent="0" algn="ctr" rtl="0">
                        <a:lnSpc>
                          <a:spcPct val="110000"/>
                        </a:lnSpc>
                        <a:spcBef>
                          <a:spcPts val="0"/>
                        </a:spcBef>
                        <a:spcAft>
                          <a:spcPts val="0"/>
                        </a:spcAft>
                        <a:buNone/>
                      </a:pPr>
                      <a:r>
                        <a:rPr lang="en" sz="2400" b="1">
                          <a:solidFill>
                            <a:schemeClr val="dk2"/>
                          </a:solidFill>
                        </a:rPr>
                        <a:t>Accessibility</a:t>
                      </a:r>
                      <a:endParaRPr sz="2400"/>
                    </a:p>
                  </a:txBody>
                  <a:tcPr marL="91425" marR="91425" marT="91425" marB="91425">
                    <a:solidFill>
                      <a:srgbClr val="CCCCCC"/>
                    </a:solidFill>
                  </a:tcPr>
                </a:tc>
                <a:tc hMerge="1">
                  <a:txBody>
                    <a:bodyPr/>
                    <a:lstStyle/>
                    <a:p>
                      <a:endParaRPr lang="en-US"/>
                    </a:p>
                  </a:txBody>
                  <a:tcPr/>
                </a:tc>
                <a:extLst>
                  <a:ext uri="{0D108BD9-81ED-4DB2-BD59-A6C34878D82A}">
                    <a16:rowId xmlns:a16="http://schemas.microsoft.com/office/drawing/2014/main" val="10000"/>
                  </a:ext>
                </a:extLst>
              </a:tr>
              <a:tr h="475600">
                <a:tc>
                  <a:txBody>
                    <a:bodyPr/>
                    <a:lstStyle/>
                    <a:p>
                      <a:pPr marL="0" lvl="0" indent="0" algn="l" rtl="0">
                        <a:lnSpc>
                          <a:spcPct val="110000"/>
                        </a:lnSpc>
                        <a:spcBef>
                          <a:spcPts val="0"/>
                        </a:spcBef>
                        <a:spcAft>
                          <a:spcPts val="0"/>
                        </a:spcAft>
                        <a:buNone/>
                      </a:pPr>
                      <a:r>
                        <a:rPr lang="en" sz="1600" b="1">
                          <a:solidFill>
                            <a:schemeClr val="dk2"/>
                          </a:solidFill>
                        </a:rPr>
                        <a:t>New Bathrooms</a:t>
                      </a:r>
                      <a:endParaRPr sz="1600"/>
                    </a:p>
                  </a:txBody>
                  <a:tcPr marL="91425" marR="91425" marT="91425" marB="45700">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Two ADA compliant bathrooms which are accessible from the dining room and from service road. Located to take advantage of natural ventilation.</a:t>
                      </a:r>
                      <a:endParaRPr sz="1600"/>
                    </a:p>
                  </a:txBody>
                  <a:tcPr marL="91425" marR="91425" marT="91425" marB="4570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75600">
                <a:tc>
                  <a:txBody>
                    <a:bodyPr/>
                    <a:lstStyle/>
                    <a:p>
                      <a:pPr marL="0" lvl="0" indent="0" algn="l" rtl="0">
                        <a:lnSpc>
                          <a:spcPct val="110000"/>
                        </a:lnSpc>
                        <a:spcBef>
                          <a:spcPts val="0"/>
                        </a:spcBef>
                        <a:spcAft>
                          <a:spcPts val="0"/>
                        </a:spcAft>
                        <a:buNone/>
                      </a:pPr>
                      <a:r>
                        <a:rPr lang="en" sz="1600" b="1">
                          <a:solidFill>
                            <a:schemeClr val="dk2"/>
                          </a:solidFill>
                        </a:rPr>
                        <a:t>Dining Room</a:t>
                      </a:r>
                      <a:endParaRPr sz="1600" b="1">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Access from north road, 5% accessible seating (four seats) without loss of seating capacity.</a:t>
                      </a:r>
                      <a:endParaRPr sz="1600">
                        <a:solidFill>
                          <a:schemeClr val="dk2"/>
                        </a:solidFill>
                      </a:endParaRPr>
                    </a:p>
                  </a:txBody>
                  <a:tcPr marL="91425" marR="91425" marT="91425"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42" name="Google Shape;942;p1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pic>
        <p:nvPicPr>
          <p:cNvPr id="1071" name="Google Shape;1071;p140"/>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49439" y="152400"/>
            <a:ext cx="9473735" cy="4912799"/>
          </a:xfrm>
          <a:prstGeom prst="rect">
            <a:avLst/>
          </a:prstGeom>
          <a:noFill/>
          <a:ln>
            <a:noFill/>
          </a:ln>
        </p:spPr>
      </p:pic>
      <p:sp>
        <p:nvSpPr>
          <p:cNvPr id="1072" name="Google Shape;1072;p140"/>
          <p:cNvSpPr/>
          <p:nvPr/>
        </p:nvSpPr>
        <p:spPr>
          <a:xfrm>
            <a:off x="7435275" y="50"/>
            <a:ext cx="3000300" cy="51435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0"/>
          <p:cNvSpPr/>
          <p:nvPr/>
        </p:nvSpPr>
        <p:spPr>
          <a:xfrm>
            <a:off x="2570175" y="1932675"/>
            <a:ext cx="1121100" cy="9891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0"/>
          <p:cNvSpPr/>
          <p:nvPr/>
        </p:nvSpPr>
        <p:spPr>
          <a:xfrm>
            <a:off x="7276400" y="3299575"/>
            <a:ext cx="1675200" cy="9003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west</a:t>
            </a:r>
            <a:endParaRPr sz="3600" b="1">
              <a:solidFill>
                <a:srgbClr val="82B50F"/>
              </a:solidFill>
            </a:endParaRPr>
          </a:p>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stove</a:t>
            </a:r>
            <a:endParaRPr sz="3600" b="1">
              <a:solidFill>
                <a:srgbClr val="82B50F"/>
              </a:solidFill>
            </a:endParaRPr>
          </a:p>
        </p:txBody>
      </p:sp>
      <p:sp>
        <p:nvSpPr>
          <p:cNvPr id="1075" name="Google Shape;1075;p140"/>
          <p:cNvSpPr/>
          <p:nvPr/>
        </p:nvSpPr>
        <p:spPr>
          <a:xfrm>
            <a:off x="-329425" y="-78300"/>
            <a:ext cx="1734900" cy="53937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pic>
        <p:nvPicPr>
          <p:cNvPr id="1080" name="Google Shape;1080;p14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71" cy="5143500"/>
          </a:xfrm>
          <a:prstGeom prst="rect">
            <a:avLst/>
          </a:prstGeom>
          <a:noFill/>
          <a:ln>
            <a:noFill/>
          </a:ln>
        </p:spPr>
      </p:pic>
      <p:sp>
        <p:nvSpPr>
          <p:cNvPr id="1081" name="Google Shape;1081;p141"/>
          <p:cNvSpPr/>
          <p:nvPr/>
        </p:nvSpPr>
        <p:spPr>
          <a:xfrm>
            <a:off x="8032534" y="3761117"/>
            <a:ext cx="937200" cy="1177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west</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14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30899" y="37575"/>
            <a:ext cx="5883299" cy="5105925"/>
          </a:xfrm>
          <a:prstGeom prst="rect">
            <a:avLst/>
          </a:prstGeom>
          <a:noFill/>
          <a:ln>
            <a:noFill/>
          </a:ln>
        </p:spPr>
      </p:pic>
      <p:sp>
        <p:nvSpPr>
          <p:cNvPr id="1087" name="Google Shape;1087;p142"/>
          <p:cNvSpPr/>
          <p:nvPr/>
        </p:nvSpPr>
        <p:spPr>
          <a:xfrm>
            <a:off x="7192775" y="3457150"/>
            <a:ext cx="1725900" cy="9003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center</a:t>
            </a:r>
            <a:endParaRPr sz="3600" b="1">
              <a:solidFill>
                <a:srgbClr val="82B50F"/>
              </a:solidFill>
            </a:endParaRPr>
          </a:p>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stove</a:t>
            </a:r>
            <a:endParaRPr sz="3600" b="1">
              <a:solidFill>
                <a:srgbClr val="82B50F"/>
              </a:solidFill>
            </a:endParaRPr>
          </a:p>
        </p:txBody>
      </p:sp>
      <p:sp>
        <p:nvSpPr>
          <p:cNvPr id="1088" name="Google Shape;1088;p142"/>
          <p:cNvSpPr/>
          <p:nvPr/>
        </p:nvSpPr>
        <p:spPr>
          <a:xfrm>
            <a:off x="3922025" y="1998650"/>
            <a:ext cx="1121100" cy="9891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43"/>
          <p:cNvSpPr/>
          <p:nvPr/>
        </p:nvSpPr>
        <p:spPr>
          <a:xfrm>
            <a:off x="7949768" y="3426881"/>
            <a:ext cx="1194300" cy="14541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view west</a:t>
            </a:r>
            <a:endParaRPr sz="1100"/>
          </a:p>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center</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stove</a:t>
            </a:r>
            <a:endParaRPr sz="1100"/>
          </a:p>
        </p:txBody>
      </p:sp>
      <p:pic>
        <p:nvPicPr>
          <p:cNvPr id="1094" name="Google Shape;1094;p1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71"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pic>
        <p:nvPicPr>
          <p:cNvPr id="1099" name="Google Shape;1099;p14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88304" y="-9394"/>
            <a:ext cx="6209780" cy="5152894"/>
          </a:xfrm>
          <a:prstGeom prst="rect">
            <a:avLst/>
          </a:prstGeom>
          <a:noFill/>
          <a:ln>
            <a:noFill/>
          </a:ln>
        </p:spPr>
      </p:pic>
      <p:sp>
        <p:nvSpPr>
          <p:cNvPr id="1100" name="Google Shape;1100;p144"/>
          <p:cNvSpPr/>
          <p:nvPr/>
        </p:nvSpPr>
        <p:spPr>
          <a:xfrm>
            <a:off x="6471125" y="3875725"/>
            <a:ext cx="2437800" cy="1111500"/>
          </a:xfrm>
          <a:prstGeom prst="rect">
            <a:avLst/>
          </a:prstGeom>
          <a:solidFill>
            <a:srgbClr val="FFFFFF"/>
          </a:solid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southeast</a:t>
            </a:r>
            <a:endParaRPr sz="3600" b="1">
              <a:solidFill>
                <a:srgbClr val="82B50F"/>
              </a:solidFill>
            </a:endParaRPr>
          </a:p>
          <a:p>
            <a:pPr marL="0" marR="0" lvl="0" indent="0" algn="r" rtl="0">
              <a:spcBef>
                <a:spcPts val="0"/>
              </a:spcBef>
              <a:spcAft>
                <a:spcPts val="0"/>
              </a:spcAft>
              <a:buNone/>
            </a:pPr>
            <a:r>
              <a:rPr lang="en" sz="3600" b="1">
                <a:solidFill>
                  <a:srgbClr val="82B50F"/>
                </a:solidFill>
                <a:latin typeface="Open Sans"/>
                <a:ea typeface="Open Sans"/>
                <a:cs typeface="Open Sans"/>
                <a:sym typeface="Open Sans"/>
              </a:rPr>
              <a:t>stove</a:t>
            </a:r>
            <a:endParaRPr sz="3600" b="1">
              <a:solidFill>
                <a:srgbClr val="82B50F"/>
              </a:solidFill>
            </a:endParaRPr>
          </a:p>
        </p:txBody>
      </p:sp>
      <p:sp>
        <p:nvSpPr>
          <p:cNvPr id="1101" name="Google Shape;1101;p144"/>
          <p:cNvSpPr/>
          <p:nvPr/>
        </p:nvSpPr>
        <p:spPr>
          <a:xfrm>
            <a:off x="5350025" y="3218575"/>
            <a:ext cx="1121100" cy="9891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45"/>
          <p:cNvSpPr/>
          <p:nvPr/>
        </p:nvSpPr>
        <p:spPr>
          <a:xfrm>
            <a:off x="7949768" y="3502037"/>
            <a:ext cx="1194300" cy="14541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view east</a:t>
            </a:r>
            <a:endParaRPr sz="1100"/>
          </a:p>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southeast</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stove</a:t>
            </a:r>
            <a:endParaRPr sz="1100"/>
          </a:p>
        </p:txBody>
      </p:sp>
      <p:pic>
        <p:nvPicPr>
          <p:cNvPr id="1107" name="Google Shape;1107;p14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7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46"/>
          <p:cNvSpPr/>
          <p:nvPr/>
        </p:nvSpPr>
        <p:spPr>
          <a:xfrm>
            <a:off x="8062546" y="3761117"/>
            <a:ext cx="907115"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west</a:t>
            </a:r>
            <a:endParaRPr sz="1100"/>
          </a:p>
        </p:txBody>
      </p:sp>
      <p:pic>
        <p:nvPicPr>
          <p:cNvPr id="1113" name="Google Shape;1113;p1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68"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47"/>
          <p:cNvSpPr/>
          <p:nvPr/>
        </p:nvSpPr>
        <p:spPr>
          <a:xfrm>
            <a:off x="7782715" y="3401588"/>
            <a:ext cx="1194232"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dining</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view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east</a:t>
            </a:r>
            <a:endParaRPr sz="1100"/>
          </a:p>
        </p:txBody>
      </p:sp>
      <p:pic>
        <p:nvPicPr>
          <p:cNvPr id="1119" name="Google Shape;1119;p14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68"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48"/>
          <p:cNvSpPr txBox="1"/>
          <p:nvPr/>
        </p:nvSpPr>
        <p:spPr>
          <a:xfrm>
            <a:off x="935150" y="1218675"/>
            <a:ext cx="8069700" cy="6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main lodge </a:t>
            </a:r>
            <a:r>
              <a:rPr lang="en" sz="4100" b="1" i="0" u="none" strike="noStrike" cap="none">
                <a:solidFill>
                  <a:srgbClr val="82B50F"/>
                </a:solidFill>
                <a:latin typeface="Open Sans"/>
                <a:ea typeface="Open Sans"/>
                <a:cs typeface="Open Sans"/>
                <a:sym typeface="Open Sans"/>
              </a:rPr>
              <a:t>layout </a:t>
            </a:r>
            <a:endParaRPr sz="11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49"/>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of PWWG East Design Advantages </a:t>
            </a:r>
            <a:endParaRPr/>
          </a:p>
        </p:txBody>
      </p:sp>
      <p:graphicFrame>
        <p:nvGraphicFramePr>
          <p:cNvPr id="1130" name="Google Shape;1130;p149"/>
          <p:cNvGraphicFramePr/>
          <p:nvPr/>
        </p:nvGraphicFramePr>
        <p:xfrm>
          <a:off x="365875" y="761475"/>
          <a:ext cx="8520600" cy="2676156"/>
        </p:xfrm>
        <a:graphic>
          <a:graphicData uri="http://schemas.openxmlformats.org/drawingml/2006/table">
            <a:tbl>
              <a:tblPr>
                <a:noFill/>
                <a:tableStyleId>{5B5928E9-F772-44D9-A7FD-B1D582639974}</a:tableStyleId>
              </a:tblPr>
              <a:tblGrid>
                <a:gridCol w="3310200">
                  <a:extLst>
                    <a:ext uri="{9D8B030D-6E8A-4147-A177-3AD203B41FA5}">
                      <a16:colId xmlns:a16="http://schemas.microsoft.com/office/drawing/2014/main" val="20000"/>
                    </a:ext>
                  </a:extLst>
                </a:gridCol>
                <a:gridCol w="5210400">
                  <a:extLst>
                    <a:ext uri="{9D8B030D-6E8A-4147-A177-3AD203B41FA5}">
                      <a16:colId xmlns:a16="http://schemas.microsoft.com/office/drawing/2014/main" val="20001"/>
                    </a:ext>
                  </a:extLst>
                </a:gridCol>
              </a:tblGrid>
              <a:tr h="318875">
                <a:tc gridSpan="2">
                  <a:txBody>
                    <a:bodyPr/>
                    <a:lstStyle/>
                    <a:p>
                      <a:pPr marL="0" lvl="0" indent="0" algn="ctr" rtl="0">
                        <a:lnSpc>
                          <a:spcPct val="110000"/>
                        </a:lnSpc>
                        <a:spcBef>
                          <a:spcPts val="0"/>
                        </a:spcBef>
                        <a:spcAft>
                          <a:spcPts val="0"/>
                        </a:spcAft>
                        <a:buNone/>
                      </a:pPr>
                      <a:r>
                        <a:rPr lang="en" sz="2400" b="1">
                          <a:solidFill>
                            <a:schemeClr val="dk2"/>
                          </a:solidFill>
                        </a:rPr>
                        <a:t>Social Area/Lunch Packing</a:t>
                      </a:r>
                      <a:endParaRPr sz="2400"/>
                    </a:p>
                  </a:txBody>
                  <a:tcPr marL="91425" marR="91425" marT="91425" marB="91425">
                    <a:solidFill>
                      <a:srgbClr val="EAD1DC"/>
                    </a:solidFill>
                  </a:tcPr>
                </a:tc>
                <a:tc hMerge="1">
                  <a:txBody>
                    <a:bodyPr/>
                    <a:lstStyle/>
                    <a:p>
                      <a:endParaRPr lang="en-US"/>
                    </a:p>
                  </a:txBody>
                  <a:tcPr/>
                </a:tc>
                <a:extLst>
                  <a:ext uri="{0D108BD9-81ED-4DB2-BD59-A6C34878D82A}">
                    <a16:rowId xmlns:a16="http://schemas.microsoft.com/office/drawing/2014/main" val="10000"/>
                  </a:ext>
                </a:extLst>
              </a:tr>
              <a:tr h="581150">
                <a:tc>
                  <a:txBody>
                    <a:bodyPr/>
                    <a:lstStyle/>
                    <a:p>
                      <a:pPr marL="0" lvl="0" indent="0" algn="l" rtl="0">
                        <a:lnSpc>
                          <a:spcPct val="110000"/>
                        </a:lnSpc>
                        <a:spcBef>
                          <a:spcPts val="0"/>
                        </a:spcBef>
                        <a:spcAft>
                          <a:spcPts val="1000"/>
                        </a:spcAft>
                        <a:buNone/>
                      </a:pPr>
                      <a:r>
                        <a:rPr lang="en" sz="1600" b="1">
                          <a:solidFill>
                            <a:schemeClr val="dk2"/>
                          </a:solidFill>
                        </a:rPr>
                        <a:t>Relocates trail lunch packing</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1000"/>
                        </a:spcAft>
                        <a:buNone/>
                      </a:pPr>
                      <a:r>
                        <a:rPr lang="en" sz="1600">
                          <a:solidFill>
                            <a:schemeClr val="dk2"/>
                          </a:solidFill>
                        </a:rPr>
                        <a:t>Relocates portable lunch packing functions and guest cubbies to the east area of the fireplace with direct adjacency to dining room and servers.</a:t>
                      </a:r>
                      <a:endParaRPr sz="1600">
                        <a:solidFill>
                          <a:schemeClr val="dk2"/>
                        </a:solidFill>
                      </a:endParaRPr>
                    </a:p>
                  </a:txBody>
                  <a:tcPr marL="91425" marR="91425" marT="91425" marB="45700"/>
                </a:tc>
                <a:extLst>
                  <a:ext uri="{0D108BD9-81ED-4DB2-BD59-A6C34878D82A}">
                    <a16:rowId xmlns:a16="http://schemas.microsoft.com/office/drawing/2014/main" val="10001"/>
                  </a:ext>
                </a:extLst>
              </a:tr>
              <a:tr h="475600">
                <a:tc>
                  <a:txBody>
                    <a:bodyPr/>
                    <a:lstStyle/>
                    <a:p>
                      <a:pPr marL="0" lvl="0" indent="0" algn="l" rtl="0">
                        <a:lnSpc>
                          <a:spcPct val="110000"/>
                        </a:lnSpc>
                        <a:spcBef>
                          <a:spcPts val="0"/>
                        </a:spcBef>
                        <a:spcAft>
                          <a:spcPts val="1000"/>
                        </a:spcAft>
                        <a:buNone/>
                      </a:pPr>
                      <a:r>
                        <a:rPr lang="en" sz="1600" b="1">
                          <a:solidFill>
                            <a:schemeClr val="dk2"/>
                          </a:solidFill>
                        </a:rPr>
                        <a:t>Expands social area</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1000"/>
                        </a:spcAft>
                        <a:buNone/>
                      </a:pPr>
                      <a:r>
                        <a:rPr lang="en" sz="1600">
                          <a:solidFill>
                            <a:schemeClr val="dk2"/>
                          </a:solidFill>
                        </a:rPr>
                        <a:t>Increases ability for informal seating at west end of Lodge and a new social area east of the fireplace.</a:t>
                      </a:r>
                      <a:endParaRPr sz="1600"/>
                    </a:p>
                  </a:txBody>
                  <a:tcPr marL="91425" marR="91425" marT="91425" marB="45700"/>
                </a:tc>
                <a:extLst>
                  <a:ext uri="{0D108BD9-81ED-4DB2-BD59-A6C34878D82A}">
                    <a16:rowId xmlns:a16="http://schemas.microsoft.com/office/drawing/2014/main" val="10002"/>
                  </a:ext>
                </a:extLst>
              </a:tr>
              <a:tr h="475600">
                <a:tc>
                  <a:txBody>
                    <a:bodyPr/>
                    <a:lstStyle/>
                    <a:p>
                      <a:pPr marL="0" lvl="0" indent="0" algn="l" rtl="0">
                        <a:lnSpc>
                          <a:spcPct val="110000"/>
                        </a:lnSpc>
                        <a:spcBef>
                          <a:spcPts val="0"/>
                        </a:spcBef>
                        <a:spcAft>
                          <a:spcPts val="1000"/>
                        </a:spcAft>
                        <a:buClr>
                          <a:schemeClr val="dk1"/>
                        </a:buClr>
                        <a:buSzPts val="1100"/>
                        <a:buFont typeface="Arial"/>
                        <a:buNone/>
                      </a:pPr>
                      <a:r>
                        <a:rPr lang="en" sz="1600" b="1">
                          <a:solidFill>
                            <a:schemeClr val="dk2"/>
                          </a:solidFill>
                        </a:rPr>
                        <a:t>Increases guest social places</a:t>
                      </a:r>
                      <a:endParaRPr sz="1600" b="1">
                        <a:solidFill>
                          <a:schemeClr val="dk2"/>
                        </a:solidFill>
                      </a:endParaRPr>
                    </a:p>
                  </a:txBody>
                  <a:tcPr marL="91425" marR="91425" marT="91425" marB="45700">
                    <a:solidFill>
                      <a:srgbClr val="FFFF00"/>
                    </a:solidFill>
                  </a:tcPr>
                </a:tc>
                <a:tc>
                  <a:txBody>
                    <a:bodyPr/>
                    <a:lstStyle/>
                    <a:p>
                      <a:pPr marL="0" lvl="0" indent="0" algn="l" rtl="0">
                        <a:lnSpc>
                          <a:spcPct val="110000"/>
                        </a:lnSpc>
                        <a:spcBef>
                          <a:spcPts val="0"/>
                        </a:spcBef>
                        <a:spcAft>
                          <a:spcPts val="1000"/>
                        </a:spcAft>
                        <a:buClr>
                          <a:schemeClr val="dk1"/>
                        </a:buClr>
                        <a:buSzPts val="1100"/>
                        <a:buFont typeface="Arial"/>
                        <a:buNone/>
                      </a:pPr>
                      <a:r>
                        <a:rPr lang="en" sz="1600">
                          <a:solidFill>
                            <a:schemeClr val="dk2"/>
                          </a:solidFill>
                        </a:rPr>
                        <a:t>Adds a north porch and fireplace east into the guest mix</a:t>
                      </a:r>
                      <a:endParaRPr sz="1600">
                        <a:solidFill>
                          <a:schemeClr val="dk2"/>
                        </a:solidFill>
                      </a:endParaRPr>
                    </a:p>
                  </a:txBody>
                  <a:tcPr marL="91425" marR="91425" marT="91425" marB="45700"/>
                </a:tc>
                <a:extLst>
                  <a:ext uri="{0D108BD9-81ED-4DB2-BD59-A6C34878D82A}">
                    <a16:rowId xmlns:a16="http://schemas.microsoft.com/office/drawing/2014/main" val="10003"/>
                  </a:ext>
                </a:extLst>
              </a:tr>
            </a:tbl>
          </a:graphicData>
        </a:graphic>
      </p:graphicFrame>
      <p:sp>
        <p:nvSpPr>
          <p:cNvPr id="1131" name="Google Shape;1131;p1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23"/>
          <p:cNvSpPr/>
          <p:nvPr/>
        </p:nvSpPr>
        <p:spPr>
          <a:xfrm>
            <a:off x="6848606" y="4620719"/>
            <a:ext cx="16911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948" name="Google Shape;948;p12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949" name="Google Shape;949;p123"/>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3" cy="4434213"/>
          </a:xfrm>
          <a:prstGeom prst="rect">
            <a:avLst/>
          </a:prstGeom>
          <a:noFill/>
          <a:ln>
            <a:noFill/>
          </a:ln>
        </p:spPr>
      </p:pic>
      <p:sp>
        <p:nvSpPr>
          <p:cNvPr id="950" name="Google Shape;950;p123"/>
          <p:cNvSpPr/>
          <p:nvPr/>
        </p:nvSpPr>
        <p:spPr>
          <a:xfrm>
            <a:off x="5097200" y="272450"/>
            <a:ext cx="1903800" cy="12831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23"/>
          <p:cNvSpPr txBox="1"/>
          <p:nvPr/>
        </p:nvSpPr>
        <p:spPr>
          <a:xfrm>
            <a:off x="276575" y="236550"/>
            <a:ext cx="45327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new bathrooms</a:t>
            </a:r>
            <a:endParaRPr sz="11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50"/>
          <p:cNvSpPr/>
          <p:nvPr/>
        </p:nvSpPr>
        <p:spPr>
          <a:xfrm>
            <a:off x="6848606" y="4620719"/>
            <a:ext cx="16911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1137" name="Google Shape;1137;p15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1138" name="Google Shape;1138;p150"/>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3" cy="4434213"/>
          </a:xfrm>
          <a:prstGeom prst="rect">
            <a:avLst/>
          </a:prstGeom>
          <a:noFill/>
          <a:ln>
            <a:noFill/>
          </a:ln>
        </p:spPr>
      </p:pic>
      <p:sp>
        <p:nvSpPr>
          <p:cNvPr id="1139" name="Google Shape;1139;p150"/>
          <p:cNvSpPr/>
          <p:nvPr/>
        </p:nvSpPr>
        <p:spPr>
          <a:xfrm>
            <a:off x="394575" y="1741800"/>
            <a:ext cx="2128800" cy="2878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50"/>
          <p:cNvSpPr txBox="1"/>
          <p:nvPr/>
        </p:nvSpPr>
        <p:spPr>
          <a:xfrm>
            <a:off x="276575" y="236550"/>
            <a:ext cx="58344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expanded social area</a:t>
            </a:r>
            <a:endParaRPr sz="11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pic>
        <p:nvPicPr>
          <p:cNvPr id="1145" name="Google Shape;1145;p15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669300" y="530750"/>
            <a:ext cx="6342248" cy="4411450"/>
          </a:xfrm>
          <a:prstGeom prst="rect">
            <a:avLst/>
          </a:prstGeom>
          <a:noFill/>
          <a:ln>
            <a:noFill/>
          </a:ln>
        </p:spPr>
      </p:pic>
      <p:sp>
        <p:nvSpPr>
          <p:cNvPr id="1146" name="Google Shape;1146;p151"/>
          <p:cNvSpPr/>
          <p:nvPr/>
        </p:nvSpPr>
        <p:spPr>
          <a:xfrm>
            <a:off x="6561438" y="4596004"/>
            <a:ext cx="234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overall plan</a:t>
            </a:r>
            <a:endParaRPr sz="1100"/>
          </a:p>
        </p:txBody>
      </p:sp>
      <p:pic>
        <p:nvPicPr>
          <p:cNvPr id="1147" name="Google Shape;1147;p15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sp>
        <p:nvSpPr>
          <p:cNvPr id="1148" name="Google Shape;1148;p151"/>
          <p:cNvSpPr txBox="1"/>
          <p:nvPr/>
        </p:nvSpPr>
        <p:spPr>
          <a:xfrm>
            <a:off x="276575" y="236550"/>
            <a:ext cx="58503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main lodge plan - east</a:t>
            </a:r>
            <a:endParaRPr sz="1100" b="1"/>
          </a:p>
        </p:txBody>
      </p:sp>
      <p:sp>
        <p:nvSpPr>
          <p:cNvPr id="1149" name="Google Shape;1149;p151"/>
          <p:cNvSpPr/>
          <p:nvPr/>
        </p:nvSpPr>
        <p:spPr>
          <a:xfrm>
            <a:off x="5798875" y="1475550"/>
            <a:ext cx="10593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51"/>
          <p:cNvSpPr/>
          <p:nvPr/>
        </p:nvSpPr>
        <p:spPr>
          <a:xfrm>
            <a:off x="4977400" y="2812775"/>
            <a:ext cx="15759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1"/>
          <p:cNvSpPr/>
          <p:nvPr/>
        </p:nvSpPr>
        <p:spPr>
          <a:xfrm rot="-5400000">
            <a:off x="3464075" y="2172450"/>
            <a:ext cx="7527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1"/>
          <p:cNvSpPr/>
          <p:nvPr/>
        </p:nvSpPr>
        <p:spPr>
          <a:xfrm rot="-5400000">
            <a:off x="2194700" y="4569025"/>
            <a:ext cx="7527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52"/>
          <p:cNvSpPr/>
          <p:nvPr/>
        </p:nvSpPr>
        <p:spPr>
          <a:xfrm>
            <a:off x="7949768" y="3832410"/>
            <a:ext cx="1115102"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fireplace</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east </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area</a:t>
            </a:r>
            <a:endParaRPr sz="1100"/>
          </a:p>
        </p:txBody>
      </p:sp>
      <p:pic>
        <p:nvPicPr>
          <p:cNvPr id="1158" name="Google Shape;1158;p15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7949768"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53"/>
          <p:cNvSpPr/>
          <p:nvPr/>
        </p:nvSpPr>
        <p:spPr>
          <a:xfrm>
            <a:off x="6848606" y="4620719"/>
            <a:ext cx="16911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1164" name="Google Shape;1164;p15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1165" name="Google Shape;1165;p153"/>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3" cy="4434213"/>
          </a:xfrm>
          <a:prstGeom prst="rect">
            <a:avLst/>
          </a:prstGeom>
          <a:noFill/>
          <a:ln>
            <a:noFill/>
          </a:ln>
        </p:spPr>
      </p:pic>
      <p:sp>
        <p:nvSpPr>
          <p:cNvPr id="1166" name="Google Shape;1166;p153"/>
          <p:cNvSpPr txBox="1"/>
          <p:nvPr/>
        </p:nvSpPr>
        <p:spPr>
          <a:xfrm>
            <a:off x="276575" y="236550"/>
            <a:ext cx="7139100" cy="13086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remove old dining porch &amp; restore original lodge</a:t>
            </a:r>
            <a:endParaRPr sz="1100" b="1"/>
          </a:p>
        </p:txBody>
      </p:sp>
      <p:sp>
        <p:nvSpPr>
          <p:cNvPr id="1167" name="Google Shape;1167;p153"/>
          <p:cNvSpPr/>
          <p:nvPr/>
        </p:nvSpPr>
        <p:spPr>
          <a:xfrm>
            <a:off x="0" y="1545250"/>
            <a:ext cx="2966700" cy="10863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172" name="Google Shape;1172;p15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8684" y="0"/>
            <a:ext cx="7949771" cy="5143500"/>
          </a:xfrm>
          <a:prstGeom prst="rect">
            <a:avLst/>
          </a:prstGeom>
          <a:noFill/>
          <a:ln>
            <a:noFill/>
          </a:ln>
        </p:spPr>
      </p:pic>
      <p:sp>
        <p:nvSpPr>
          <p:cNvPr id="1173" name="Google Shape;1173;p154"/>
          <p:cNvSpPr/>
          <p:nvPr/>
        </p:nvSpPr>
        <p:spPr>
          <a:xfrm>
            <a:off x="5898715" y="4653937"/>
            <a:ext cx="15180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chemeClr val="lt1"/>
                </a:solidFill>
                <a:latin typeface="Open Sans"/>
                <a:ea typeface="Open Sans"/>
                <a:cs typeface="Open Sans"/>
                <a:sym typeface="Open Sans"/>
              </a:rPr>
              <a:t>north porch</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5"/>
          <p:cNvSpPr txBox="1"/>
          <p:nvPr/>
        </p:nvSpPr>
        <p:spPr>
          <a:xfrm>
            <a:off x="470565" y="385606"/>
            <a:ext cx="8484839" cy="6232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sidebar alternatives #3:</a:t>
            </a:r>
            <a:br>
              <a:rPr lang="en" sz="4100">
                <a:solidFill>
                  <a:srgbClr val="82B50F"/>
                </a:solidFill>
                <a:latin typeface="Open Sans Light"/>
                <a:ea typeface="Open Sans Light"/>
                <a:cs typeface="Open Sans Light"/>
                <a:sym typeface="Open Sans Light"/>
              </a:rPr>
            </a:br>
            <a:r>
              <a:rPr lang="en" sz="4100" b="1">
                <a:solidFill>
                  <a:srgbClr val="82B50F"/>
                </a:solidFill>
                <a:latin typeface="Open Sans"/>
                <a:ea typeface="Open Sans"/>
                <a:cs typeface="Open Sans"/>
                <a:sym typeface="Open Sans"/>
              </a:rPr>
              <a:t>solar photovoltaic locations</a:t>
            </a:r>
            <a:endParaRPr sz="4100" b="1">
              <a:solidFill>
                <a:srgbClr val="82B50F"/>
              </a:solidFill>
              <a:latin typeface="Open Sans"/>
              <a:ea typeface="Open Sans"/>
              <a:cs typeface="Open Sans"/>
              <a:sym typeface="Open Sans"/>
            </a:endParaRPr>
          </a:p>
          <a:p>
            <a:pPr marL="0" marR="0" lvl="0" indent="0" algn="l" rtl="0">
              <a:spcBef>
                <a:spcPts val="0"/>
              </a:spcBef>
              <a:spcAft>
                <a:spcPts val="0"/>
              </a:spcAft>
              <a:buNone/>
            </a:pPr>
            <a:endParaRPr sz="4100">
              <a:solidFill>
                <a:srgbClr val="82B50F"/>
              </a:solidFill>
              <a:latin typeface="Open Sans Light"/>
              <a:ea typeface="Open Sans Light"/>
              <a:cs typeface="Open Sans Light"/>
              <a:sym typeface="Open Sans Light"/>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east &amp; south </a:t>
            </a:r>
            <a:br>
              <a:rPr lang="en" sz="4100">
                <a:solidFill>
                  <a:srgbClr val="82B50F"/>
                </a:solidFill>
                <a:latin typeface="Open Sans Light"/>
                <a:ea typeface="Open Sans Light"/>
                <a:cs typeface="Open Sans Light"/>
                <a:sym typeface="Open Sans Light"/>
              </a:rPr>
            </a:br>
            <a:r>
              <a:rPr lang="en" sz="4100">
                <a:solidFill>
                  <a:srgbClr val="82B50F"/>
                </a:solidFill>
                <a:latin typeface="Open Sans Light"/>
                <a:ea typeface="Open Sans Light"/>
                <a:cs typeface="Open Sans Light"/>
                <a:sym typeface="Open Sans Light"/>
              </a:rPr>
              <a:t>        vs. </a:t>
            </a:r>
            <a:endParaRPr sz="4100">
              <a:solidFill>
                <a:srgbClr val="82B50F"/>
              </a:solidFill>
              <a:latin typeface="Open Sans Light"/>
              <a:ea typeface="Open Sans Light"/>
              <a:cs typeface="Open Sans Light"/>
              <a:sym typeface="Open Sans Light"/>
            </a:endParaRPr>
          </a:p>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  east only</a:t>
            </a:r>
            <a:endParaRPr sz="4100">
              <a:solidFill>
                <a:srgbClr val="82B50F"/>
              </a:solidFill>
              <a:latin typeface="Open Sans Light"/>
              <a:ea typeface="Open Sans Light"/>
              <a:cs typeface="Open Sans Light"/>
              <a:sym typeface="Open Sans Light"/>
            </a:endParaRPr>
          </a:p>
        </p:txBody>
      </p:sp>
      <p:sp>
        <p:nvSpPr>
          <p:cNvPr id="1179" name="Google Shape;1179;p155"/>
          <p:cNvSpPr/>
          <p:nvPr/>
        </p:nvSpPr>
        <p:spPr>
          <a:xfrm>
            <a:off x="4314350" y="1939100"/>
            <a:ext cx="4213200" cy="27432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Solar panels are scalable.</a:t>
            </a:r>
            <a:endParaRPr sz="1800" b="1"/>
          </a:p>
          <a:p>
            <a:pPr marL="0" lvl="0" indent="0" algn="ctr" rtl="0">
              <a:spcBef>
                <a:spcPts val="0"/>
              </a:spcBef>
              <a:spcAft>
                <a:spcPts val="0"/>
              </a:spcAft>
              <a:buNone/>
            </a:pPr>
            <a:endParaRPr sz="1800"/>
          </a:p>
          <a:p>
            <a:pPr marL="0" lvl="0" indent="0" algn="ctr" rtl="0">
              <a:spcBef>
                <a:spcPts val="0"/>
              </a:spcBef>
              <a:spcAft>
                <a:spcPts val="0"/>
              </a:spcAft>
              <a:buNone/>
            </a:pPr>
            <a:r>
              <a:rPr lang="en" sz="1800"/>
              <a:t>There are multiple placement options for solar panels around Camp.</a:t>
            </a:r>
            <a:endParaRPr sz="1800"/>
          </a:p>
          <a:p>
            <a:pPr marL="0" lvl="0" indent="0" algn="ctr" rtl="0">
              <a:spcBef>
                <a:spcPts val="0"/>
              </a:spcBef>
              <a:spcAft>
                <a:spcPts val="0"/>
              </a:spcAft>
              <a:buNone/>
            </a:pPr>
            <a:endParaRPr sz="1800"/>
          </a:p>
          <a:p>
            <a:pPr marL="0" lvl="0" indent="0" algn="ctr" rtl="0">
              <a:spcBef>
                <a:spcPts val="0"/>
              </a:spcBef>
              <a:spcAft>
                <a:spcPts val="0"/>
              </a:spcAft>
              <a:buNone/>
            </a:pPr>
            <a:r>
              <a:rPr lang="en" sz="1800" b="1"/>
              <a:t>Should solar panels be placed on south roof? Or not here to help preserve the rustic aesthetics </a:t>
            </a:r>
            <a:br>
              <a:rPr lang="en" sz="1800" b="1"/>
            </a:br>
            <a:r>
              <a:rPr lang="en" sz="1800" b="1"/>
              <a:t>of camp?</a:t>
            </a:r>
            <a:endParaRPr sz="18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pic>
        <p:nvPicPr>
          <p:cNvPr id="1184" name="Google Shape;1184;p156"/>
          <p:cNvPicPr preferRelativeResize="0"/>
          <p:nvPr/>
        </p:nvPicPr>
        <p:blipFill rotWithShape="1">
          <a:blip r:embed="rId3" cstate="print">
            <a:alphaModFix/>
            <a:extLst>
              <a:ext uri="{28A0092B-C50C-407E-A947-70E740481C1C}">
                <a14:useLocalDpi xmlns:a14="http://schemas.microsoft.com/office/drawing/2010/main"/>
              </a:ext>
            </a:extLst>
          </a:blip>
          <a:srcRect l="-1"/>
          <a:stretch/>
        </p:blipFill>
        <p:spPr>
          <a:xfrm>
            <a:off x="0" y="0"/>
            <a:ext cx="9140870" cy="5143500"/>
          </a:xfrm>
          <a:prstGeom prst="rect">
            <a:avLst/>
          </a:prstGeom>
          <a:noFill/>
          <a:ln>
            <a:noFill/>
          </a:ln>
        </p:spPr>
      </p:pic>
      <p:sp>
        <p:nvSpPr>
          <p:cNvPr id="1185" name="Google Shape;1185;p156"/>
          <p:cNvSpPr/>
          <p:nvPr/>
        </p:nvSpPr>
        <p:spPr>
          <a:xfrm>
            <a:off x="3848397" y="4518475"/>
            <a:ext cx="5057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south aerial – with east facing solar panels</a:t>
            </a:r>
            <a:endParaRPr sz="1800">
              <a:solidFill>
                <a:schemeClr val="lt1"/>
              </a:solidFill>
              <a:latin typeface="Open Sans"/>
              <a:ea typeface="Open Sans"/>
              <a:cs typeface="Open Sans"/>
              <a:sym typeface="Open Sans"/>
            </a:endParaRPr>
          </a:p>
        </p:txBody>
      </p:sp>
      <p:sp>
        <p:nvSpPr>
          <p:cNvPr id="1186" name="Google Shape;1186;p156"/>
          <p:cNvSpPr/>
          <p:nvPr/>
        </p:nvSpPr>
        <p:spPr>
          <a:xfrm rot="5400000">
            <a:off x="6363000" y="6069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pic>
        <p:nvPicPr>
          <p:cNvPr id="1191" name="Google Shape;1191;p15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50264" cy="5143500"/>
          </a:xfrm>
          <a:prstGeom prst="rect">
            <a:avLst/>
          </a:prstGeom>
          <a:noFill/>
          <a:ln>
            <a:noFill/>
          </a:ln>
        </p:spPr>
      </p:pic>
      <p:sp>
        <p:nvSpPr>
          <p:cNvPr id="1192" name="Google Shape;1192;p157"/>
          <p:cNvSpPr/>
          <p:nvPr/>
        </p:nvSpPr>
        <p:spPr>
          <a:xfrm>
            <a:off x="1714797" y="4528925"/>
            <a:ext cx="71706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chemeClr val="lt1"/>
                </a:solidFill>
                <a:latin typeface="Open Sans"/>
                <a:ea typeface="Open Sans"/>
                <a:cs typeface="Open Sans"/>
                <a:sym typeface="Open Sans"/>
              </a:rPr>
              <a:t>south aerial - with sout</a:t>
            </a:r>
            <a:r>
              <a:rPr lang="en" sz="1800">
                <a:solidFill>
                  <a:schemeClr val="lt1"/>
                </a:solidFill>
                <a:latin typeface="Open Sans"/>
                <a:ea typeface="Open Sans"/>
                <a:cs typeface="Open Sans"/>
                <a:sym typeface="Open Sans"/>
              </a:rPr>
              <a:t>h and east facing solar panels</a:t>
            </a:r>
            <a:r>
              <a:rPr lang="en" sz="1800" b="0" i="0" u="none" strike="noStrike" cap="none">
                <a:solidFill>
                  <a:schemeClr val="lt1"/>
                </a:solidFill>
                <a:latin typeface="Open Sans"/>
                <a:ea typeface="Open Sans"/>
                <a:cs typeface="Open Sans"/>
                <a:sym typeface="Open Sans"/>
              </a:rPr>
              <a:t>l </a:t>
            </a:r>
            <a:endParaRPr sz="1100"/>
          </a:p>
        </p:txBody>
      </p:sp>
      <p:sp>
        <p:nvSpPr>
          <p:cNvPr id="1193" name="Google Shape;1193;p157"/>
          <p:cNvSpPr/>
          <p:nvPr/>
        </p:nvSpPr>
        <p:spPr>
          <a:xfrm>
            <a:off x="3505500" y="3021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7"/>
          <p:cNvSpPr/>
          <p:nvPr/>
        </p:nvSpPr>
        <p:spPr>
          <a:xfrm rot="5400000">
            <a:off x="6363000" y="6069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15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143"/>
            <a:ext cx="9144002" cy="5141214"/>
          </a:xfrm>
          <a:prstGeom prst="rect">
            <a:avLst/>
          </a:prstGeom>
          <a:noFill/>
          <a:ln>
            <a:noFill/>
          </a:ln>
        </p:spPr>
      </p:pic>
      <p:sp>
        <p:nvSpPr>
          <p:cNvPr id="1200" name="Google Shape;1200;p158"/>
          <p:cNvSpPr/>
          <p:nvPr/>
        </p:nvSpPr>
        <p:spPr>
          <a:xfrm>
            <a:off x="2533953" y="4588550"/>
            <a:ext cx="62994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southwest view – with  east facing solar panels</a:t>
            </a:r>
            <a:endParaRPr sz="1800">
              <a:solidFill>
                <a:schemeClr val="lt1"/>
              </a:solidFill>
              <a:latin typeface="Open Sans"/>
              <a:ea typeface="Open Sans"/>
              <a:cs typeface="Open Sans"/>
              <a:sym typeface="Open Sans"/>
            </a:endParaRPr>
          </a:p>
        </p:txBody>
      </p:sp>
      <p:sp>
        <p:nvSpPr>
          <p:cNvPr id="1201" name="Google Shape;1201;p158"/>
          <p:cNvSpPr/>
          <p:nvPr/>
        </p:nvSpPr>
        <p:spPr>
          <a:xfrm rot="5400000">
            <a:off x="8420400" y="19023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pic>
        <p:nvPicPr>
          <p:cNvPr id="1206" name="Google Shape;1206;p15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143"/>
            <a:ext cx="9144002" cy="5141214"/>
          </a:xfrm>
          <a:prstGeom prst="rect">
            <a:avLst/>
          </a:prstGeom>
          <a:noFill/>
          <a:ln>
            <a:noFill/>
          </a:ln>
        </p:spPr>
      </p:pic>
      <p:sp>
        <p:nvSpPr>
          <p:cNvPr id="1207" name="Google Shape;1207;p159"/>
          <p:cNvSpPr/>
          <p:nvPr/>
        </p:nvSpPr>
        <p:spPr>
          <a:xfrm>
            <a:off x="1714805" y="4588550"/>
            <a:ext cx="711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chemeClr val="lt1"/>
                </a:solidFill>
                <a:latin typeface="Open Sans"/>
                <a:ea typeface="Open Sans"/>
                <a:cs typeface="Open Sans"/>
                <a:sym typeface="Open Sans"/>
              </a:rPr>
              <a:t>s</a:t>
            </a:r>
            <a:r>
              <a:rPr lang="en" sz="1800" b="0" i="0" u="none" strike="noStrike" cap="none">
                <a:solidFill>
                  <a:schemeClr val="lt1"/>
                </a:solidFill>
                <a:latin typeface="Open Sans"/>
                <a:ea typeface="Open Sans"/>
                <a:cs typeface="Open Sans"/>
                <a:sym typeface="Open Sans"/>
              </a:rPr>
              <a:t>outhwest</a:t>
            </a:r>
            <a:r>
              <a:rPr lang="en" sz="1800">
                <a:solidFill>
                  <a:schemeClr val="lt1"/>
                </a:solidFill>
                <a:latin typeface="Open Sans"/>
                <a:ea typeface="Open Sans"/>
                <a:cs typeface="Open Sans"/>
                <a:sym typeface="Open Sans"/>
              </a:rPr>
              <a:t> </a:t>
            </a:r>
            <a:r>
              <a:rPr lang="en" sz="1800" b="0" i="0" u="none" strike="noStrike" cap="none">
                <a:solidFill>
                  <a:schemeClr val="lt1"/>
                </a:solidFill>
                <a:latin typeface="Open Sans"/>
                <a:ea typeface="Open Sans"/>
                <a:cs typeface="Open Sans"/>
                <a:sym typeface="Open Sans"/>
              </a:rPr>
              <a:t>view</a:t>
            </a:r>
            <a:r>
              <a:rPr lang="en" sz="1800">
                <a:solidFill>
                  <a:schemeClr val="lt1"/>
                </a:solidFill>
                <a:latin typeface="Open Sans"/>
                <a:ea typeface="Open Sans"/>
                <a:cs typeface="Open Sans"/>
                <a:sym typeface="Open Sans"/>
              </a:rPr>
              <a:t> - with south and east facing solar panels</a:t>
            </a:r>
            <a:endParaRPr sz="1100"/>
          </a:p>
        </p:txBody>
      </p:sp>
      <p:sp>
        <p:nvSpPr>
          <p:cNvPr id="1208" name="Google Shape;1208;p159"/>
          <p:cNvSpPr/>
          <p:nvPr/>
        </p:nvSpPr>
        <p:spPr>
          <a:xfrm>
            <a:off x="5562900" y="15975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9"/>
          <p:cNvSpPr/>
          <p:nvPr/>
        </p:nvSpPr>
        <p:spPr>
          <a:xfrm rot="5400000">
            <a:off x="8420400" y="1902375"/>
            <a:ext cx="457200" cy="590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pic>
        <p:nvPicPr>
          <p:cNvPr id="956" name="Google Shape;956;p12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316649" y="903500"/>
            <a:ext cx="8775427" cy="3641299"/>
          </a:xfrm>
          <a:prstGeom prst="rect">
            <a:avLst/>
          </a:prstGeom>
          <a:noFill/>
          <a:ln>
            <a:noFill/>
          </a:ln>
        </p:spPr>
      </p:pic>
      <p:sp>
        <p:nvSpPr>
          <p:cNvPr id="957" name="Google Shape;957;p124"/>
          <p:cNvSpPr/>
          <p:nvPr/>
        </p:nvSpPr>
        <p:spPr>
          <a:xfrm>
            <a:off x="4910500" y="2571750"/>
            <a:ext cx="7245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24"/>
          <p:cNvSpPr/>
          <p:nvPr/>
        </p:nvSpPr>
        <p:spPr>
          <a:xfrm rot="-5400000">
            <a:off x="5290300" y="3258675"/>
            <a:ext cx="10317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24"/>
          <p:cNvSpPr/>
          <p:nvPr/>
        </p:nvSpPr>
        <p:spPr>
          <a:xfrm>
            <a:off x="100625" y="4222675"/>
            <a:ext cx="7245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0" name="Google Shape;960;p12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5400000">
            <a:off x="8175591" y="4401149"/>
            <a:ext cx="563344" cy="485397"/>
          </a:xfrm>
          <a:prstGeom prst="rect">
            <a:avLst/>
          </a:prstGeom>
          <a:noFill/>
          <a:ln>
            <a:noFill/>
          </a:ln>
        </p:spPr>
      </p:pic>
      <p:sp>
        <p:nvSpPr>
          <p:cNvPr id="961" name="Google Shape;961;p124"/>
          <p:cNvSpPr txBox="1"/>
          <p:nvPr/>
        </p:nvSpPr>
        <p:spPr>
          <a:xfrm>
            <a:off x="276575" y="236550"/>
            <a:ext cx="45327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new bathrooms</a:t>
            </a:r>
            <a:endParaRPr sz="1100" b="1"/>
          </a:p>
        </p:txBody>
      </p:sp>
      <p:sp>
        <p:nvSpPr>
          <p:cNvPr id="962" name="Google Shape;962;p124"/>
          <p:cNvSpPr/>
          <p:nvPr/>
        </p:nvSpPr>
        <p:spPr>
          <a:xfrm>
            <a:off x="5875900" y="4362175"/>
            <a:ext cx="1191300" cy="139500"/>
          </a:xfrm>
          <a:prstGeom prst="lef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1213"/>
        <p:cNvGrpSpPr/>
        <p:nvPr/>
      </p:nvGrpSpPr>
      <p:grpSpPr>
        <a:xfrm>
          <a:off x="0" y="0"/>
          <a:ext cx="0" cy="0"/>
          <a:chOff x="0" y="0"/>
          <a:chExt cx="0" cy="0"/>
        </a:xfrm>
      </p:grpSpPr>
      <p:sp>
        <p:nvSpPr>
          <p:cNvPr id="1214" name="Google Shape;1214;p160"/>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Recap of Why?</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218"/>
        <p:cNvGrpSpPr/>
        <p:nvPr/>
      </p:nvGrpSpPr>
      <p:grpSpPr>
        <a:xfrm>
          <a:off x="0" y="0"/>
          <a:ext cx="0" cy="0"/>
          <a:chOff x="0" y="0"/>
          <a:chExt cx="0" cy="0"/>
        </a:xfrm>
      </p:grpSpPr>
      <p:grpSp>
        <p:nvGrpSpPr>
          <p:cNvPr id="1219" name="Google Shape;1219;p161"/>
          <p:cNvGrpSpPr/>
          <p:nvPr/>
        </p:nvGrpSpPr>
        <p:grpSpPr>
          <a:xfrm>
            <a:off x="800694" y="660282"/>
            <a:ext cx="7810226" cy="5252714"/>
            <a:chOff x="800694" y="660282"/>
            <a:chExt cx="7810226" cy="5252714"/>
          </a:xfrm>
        </p:grpSpPr>
        <p:pic>
          <p:nvPicPr>
            <p:cNvPr id="1220" name="Google Shape;1220;p16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00694" y="660282"/>
              <a:ext cx="7810226" cy="5252714"/>
            </a:xfrm>
            <a:prstGeom prst="rect">
              <a:avLst/>
            </a:prstGeom>
            <a:noFill/>
            <a:ln>
              <a:noFill/>
            </a:ln>
          </p:spPr>
        </p:pic>
        <p:sp>
          <p:nvSpPr>
            <p:cNvPr id="1221" name="Google Shape;1221;p161"/>
            <p:cNvSpPr/>
            <p:nvPr/>
          </p:nvSpPr>
          <p:spPr>
            <a:xfrm>
              <a:off x="5085375" y="4460600"/>
              <a:ext cx="3196500" cy="87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161"/>
          <p:cNvSpPr txBox="1"/>
          <p:nvPr/>
        </p:nvSpPr>
        <p:spPr>
          <a:xfrm>
            <a:off x="324316" y="4515200"/>
            <a:ext cx="2436300" cy="346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EXISTING LODGE</a:t>
            </a:r>
            <a:endParaRPr sz="2400" b="1">
              <a:solidFill>
                <a:schemeClr val="dk1"/>
              </a:solidFill>
              <a:latin typeface="Calibri"/>
              <a:ea typeface="Calibri"/>
              <a:cs typeface="Calibri"/>
              <a:sym typeface="Calibri"/>
            </a:endParaRPr>
          </a:p>
        </p:txBody>
      </p:sp>
      <p:sp>
        <p:nvSpPr>
          <p:cNvPr id="1223" name="Google Shape;1223;p161"/>
          <p:cNvSpPr txBox="1">
            <a:spLocks noGrp="1"/>
          </p:cNvSpPr>
          <p:nvPr>
            <p:ph type="title" idx="4294967295"/>
          </p:nvPr>
        </p:nvSpPr>
        <p:spPr>
          <a:xfrm>
            <a:off x="111000" y="170850"/>
            <a:ext cx="8922000" cy="55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400" b="1"/>
              <a:t>Why? </a:t>
            </a:r>
            <a:r>
              <a:rPr lang="en" sz="2400"/>
              <a:t>Main Drivers and Benefits of CRC Lodge Project</a:t>
            </a:r>
            <a:endParaRPr sz="2400"/>
          </a:p>
        </p:txBody>
      </p:sp>
      <p:sp>
        <p:nvSpPr>
          <p:cNvPr id="1224" name="Google Shape;1224;p161"/>
          <p:cNvSpPr/>
          <p:nvPr/>
        </p:nvSpPr>
        <p:spPr>
          <a:xfrm>
            <a:off x="5964126" y="2227218"/>
            <a:ext cx="2255100" cy="11499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1"/>
          <p:cNvSpPr/>
          <p:nvPr/>
        </p:nvSpPr>
        <p:spPr>
          <a:xfrm>
            <a:off x="4184550" y="4378850"/>
            <a:ext cx="3952200" cy="618900"/>
          </a:xfrm>
          <a:prstGeom prst="wedgeRectCallout">
            <a:avLst>
              <a:gd name="adj1" fmla="val 28674"/>
              <a:gd name="adj2" fmla="val -189388"/>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Modernize Kitchen </a:t>
            </a:r>
            <a:r>
              <a:rPr lang="en">
                <a:solidFill>
                  <a:schemeClr val="dk1"/>
                </a:solidFill>
              </a:rPr>
              <a:t>to increase operating efficiency and enhance working environment</a:t>
            </a:r>
            <a:endParaRPr/>
          </a:p>
        </p:txBody>
      </p:sp>
      <p:sp>
        <p:nvSpPr>
          <p:cNvPr id="1226" name="Google Shape;1226;p161"/>
          <p:cNvSpPr/>
          <p:nvPr/>
        </p:nvSpPr>
        <p:spPr>
          <a:xfrm>
            <a:off x="6834914" y="660275"/>
            <a:ext cx="470400" cy="5448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1"/>
          <p:cNvSpPr/>
          <p:nvPr/>
        </p:nvSpPr>
        <p:spPr>
          <a:xfrm>
            <a:off x="3134910" y="1813680"/>
            <a:ext cx="2829300" cy="662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1"/>
          <p:cNvSpPr/>
          <p:nvPr/>
        </p:nvSpPr>
        <p:spPr>
          <a:xfrm>
            <a:off x="4029021" y="1989072"/>
            <a:ext cx="1192500" cy="21432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1"/>
          <p:cNvSpPr/>
          <p:nvPr/>
        </p:nvSpPr>
        <p:spPr>
          <a:xfrm>
            <a:off x="1797000" y="2686225"/>
            <a:ext cx="2088900" cy="14460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1"/>
          <p:cNvSpPr/>
          <p:nvPr/>
        </p:nvSpPr>
        <p:spPr>
          <a:xfrm>
            <a:off x="321875" y="2782050"/>
            <a:ext cx="1332000" cy="954900"/>
          </a:xfrm>
          <a:prstGeom prst="wedgeRectCallout">
            <a:avLst>
              <a:gd name="adj1" fmla="val 105070"/>
              <a:gd name="adj2" fmla="val 48299"/>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living room social space</a:t>
            </a:r>
            <a:r>
              <a:rPr lang="en" sz="1800" b="1">
                <a:solidFill>
                  <a:schemeClr val="dk1"/>
                </a:solidFill>
              </a:rPr>
              <a:t> </a:t>
            </a:r>
            <a:endParaRPr b="1">
              <a:solidFill>
                <a:schemeClr val="dk1"/>
              </a:solidFill>
            </a:endParaRPr>
          </a:p>
        </p:txBody>
      </p:sp>
      <p:sp>
        <p:nvSpPr>
          <p:cNvPr id="1231" name="Google Shape;1231;p161"/>
          <p:cNvSpPr/>
          <p:nvPr/>
        </p:nvSpPr>
        <p:spPr>
          <a:xfrm>
            <a:off x="3331850" y="725550"/>
            <a:ext cx="2632200" cy="735000"/>
          </a:xfrm>
          <a:prstGeom prst="wedgeRectCallout">
            <a:avLst>
              <a:gd name="adj1" fmla="val 86179"/>
              <a:gd name="adj2" fmla="val -14635"/>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Improve guest bathroom availability and accessibility (</a:t>
            </a:r>
            <a:r>
              <a:rPr lang="en">
                <a:solidFill>
                  <a:schemeClr val="dk1"/>
                </a:solidFill>
              </a:rPr>
              <a:t>ADA compliant)</a:t>
            </a:r>
            <a:endParaRPr b="1">
              <a:solidFill>
                <a:schemeClr val="dk1"/>
              </a:solidFill>
            </a:endParaRPr>
          </a:p>
        </p:txBody>
      </p:sp>
      <p:sp>
        <p:nvSpPr>
          <p:cNvPr id="1232" name="Google Shape;1232;p161"/>
          <p:cNvSpPr/>
          <p:nvPr/>
        </p:nvSpPr>
        <p:spPr>
          <a:xfrm>
            <a:off x="324325" y="1554750"/>
            <a:ext cx="2048700" cy="1017000"/>
          </a:xfrm>
          <a:prstGeom prst="wedgeRectCallout">
            <a:avLst>
              <a:gd name="adj1" fmla="val 127076"/>
              <a:gd name="adj2" fmla="val 55715"/>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 dining room space (</a:t>
            </a:r>
            <a:r>
              <a:rPr lang="en">
                <a:solidFill>
                  <a:schemeClr val="dk1"/>
                </a:solidFill>
              </a:rPr>
              <a:t>ADA seating, wheelchair access, more seating room)</a:t>
            </a:r>
            <a:endParaRPr b="1">
              <a:solidFill>
                <a:schemeClr val="dk1"/>
              </a:solidFill>
            </a:endParaRPr>
          </a:p>
        </p:txBody>
      </p:sp>
      <p:sp>
        <p:nvSpPr>
          <p:cNvPr id="1233" name="Google Shape;1233;p161"/>
          <p:cNvSpPr/>
          <p:nvPr/>
        </p:nvSpPr>
        <p:spPr>
          <a:xfrm>
            <a:off x="7624800" y="393075"/>
            <a:ext cx="1332000" cy="1596000"/>
          </a:xfrm>
          <a:prstGeom prst="wedgeRectCallout">
            <a:avLst>
              <a:gd name="adj1" fmla="val -78382"/>
              <a:gd name="adj2" fmla="val 31886"/>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Integrate Solar energy as a means of reducing carbon footprint</a:t>
            </a:r>
            <a:endParaRPr b="1">
              <a:solidFill>
                <a:schemeClr val="dk1"/>
              </a:solidFill>
            </a:endParaRPr>
          </a:p>
        </p:txBody>
      </p:sp>
      <p:sp>
        <p:nvSpPr>
          <p:cNvPr id="1234" name="Google Shape;1234;p161"/>
          <p:cNvSpPr txBox="1">
            <a:spLocks noGrp="1"/>
          </p:cNvSpPr>
          <p:nvPr>
            <p:ph type="body" idx="4294967295"/>
          </p:nvPr>
        </p:nvSpPr>
        <p:spPr>
          <a:xfrm>
            <a:off x="5717825" y="2686225"/>
            <a:ext cx="4394700" cy="2565300"/>
          </a:xfrm>
          <a:prstGeom prst="rect">
            <a:avLst/>
          </a:prstGeom>
        </p:spPr>
        <p:txBody>
          <a:bodyPr spcFirstLastPara="1" wrap="square" lIns="91425" tIns="45700" rIns="91425" bIns="45700" anchor="t" anchorCtr="0">
            <a:noAutofit/>
          </a:bodyPr>
          <a:lstStyle/>
          <a:p>
            <a:pPr marL="0" lvl="0" indent="0" algn="l" rtl="0">
              <a:lnSpc>
                <a:spcPct val="115000"/>
              </a:lnSpc>
              <a:spcBef>
                <a:spcPts val="640"/>
              </a:spcBef>
              <a:spcAft>
                <a:spcPts val="0"/>
              </a:spcAft>
              <a:buNone/>
            </a:pPr>
            <a:r>
              <a:rPr lang="en" sz="1800" b="1">
                <a:solidFill>
                  <a:schemeClr val="dk1"/>
                </a:solidFill>
              </a:rPr>
              <a:t>P</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64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a:p>
        </p:txBody>
      </p:sp>
      <p:sp>
        <p:nvSpPr>
          <p:cNvPr id="1235" name="Google Shape;1235;p161"/>
          <p:cNvSpPr/>
          <p:nvPr/>
        </p:nvSpPr>
        <p:spPr>
          <a:xfrm>
            <a:off x="324325" y="725550"/>
            <a:ext cx="2632200" cy="618900"/>
          </a:xfrm>
          <a:prstGeom prst="wedgeRectCallout">
            <a:avLst>
              <a:gd name="adj1" fmla="val 73499"/>
              <a:gd name="adj2" fmla="val 116836"/>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200"/>
              </a:spcAft>
              <a:buNone/>
            </a:pPr>
            <a:r>
              <a:rPr lang="en" b="1">
                <a:solidFill>
                  <a:schemeClr val="dk1"/>
                </a:solidFill>
              </a:rPr>
              <a:t>Address required structural repairs of dining porch</a:t>
            </a:r>
            <a:r>
              <a:rPr lang="en" sz="1800" b="1">
                <a:solidFill>
                  <a:schemeClr val="dk1"/>
                </a:solidFill>
              </a:rPr>
              <a:t> </a:t>
            </a:r>
            <a:endParaRPr b="1">
              <a:solidFill>
                <a:schemeClr val="dk1"/>
              </a:solidFill>
            </a:endParaRPr>
          </a:p>
        </p:txBody>
      </p:sp>
      <p:sp>
        <p:nvSpPr>
          <p:cNvPr id="1236" name="Google Shape;1236;p161"/>
          <p:cNvSpPr/>
          <p:nvPr/>
        </p:nvSpPr>
        <p:spPr>
          <a:xfrm>
            <a:off x="4516400" y="1615675"/>
            <a:ext cx="2788800" cy="19896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1"/>
          <p:cNvSpPr/>
          <p:nvPr/>
        </p:nvSpPr>
        <p:spPr>
          <a:xfrm>
            <a:off x="2524725" y="1737126"/>
            <a:ext cx="4893600" cy="2340900"/>
          </a:xfrm>
          <a:prstGeom prst="roundRect">
            <a:avLst>
              <a:gd name="adj" fmla="val 16667"/>
            </a:avLst>
          </a:prstGeom>
          <a:solidFill>
            <a:srgbClr val="00FF00"/>
          </a:solidFill>
          <a:ln w="9525" cap="flat" cmpd="sng">
            <a:solidFill>
              <a:schemeClr val="dk2"/>
            </a:solidFill>
            <a:prstDash val="solid"/>
            <a:round/>
            <a:headEnd type="none" w="sm" len="sm"/>
            <a:tailEnd type="none" w="sm" len="sm"/>
          </a:ln>
          <a:effectLst>
            <a:outerShdw blurRad="57150" dist="209550" dir="402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chemeClr val="dk1"/>
                </a:solidFill>
                <a:latin typeface="Calibri"/>
                <a:ea typeface="Calibri"/>
                <a:cs typeface="Calibri"/>
                <a:sym typeface="Calibri"/>
              </a:rPr>
              <a:t>Provide needed facility improvements </a:t>
            </a:r>
            <a:br>
              <a:rPr lang="en" sz="1800" b="1">
                <a:solidFill>
                  <a:schemeClr val="dk1"/>
                </a:solidFill>
                <a:latin typeface="Calibri"/>
                <a:ea typeface="Calibri"/>
                <a:cs typeface="Calibri"/>
                <a:sym typeface="Calibri"/>
              </a:rPr>
            </a:br>
            <a:r>
              <a:rPr lang="en" sz="1800" b="1">
                <a:solidFill>
                  <a:schemeClr val="dk1"/>
                </a:solidFill>
                <a:latin typeface="Calibri"/>
                <a:ea typeface="Calibri"/>
                <a:cs typeface="Calibri"/>
                <a:sym typeface="Calibri"/>
              </a:rPr>
              <a:t>while balancing:</a:t>
            </a:r>
            <a:endParaRPr sz="1800" b="1">
              <a:solidFill>
                <a:schemeClr val="dk1"/>
              </a:solidFill>
              <a:latin typeface="Calibri"/>
              <a:ea typeface="Calibri"/>
              <a:cs typeface="Calibri"/>
              <a:sym typeface="Calibri"/>
            </a:endParaRPr>
          </a:p>
          <a:p>
            <a:pPr marL="457200" lvl="0" indent="-342900" algn="l" rtl="0">
              <a:lnSpc>
                <a:spcPct val="100000"/>
              </a:lnSpc>
              <a:spcBef>
                <a:spcPts val="20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Camp History, Experience &amp; Aesthetics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Greater AMC Mission</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Building codes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Diversity of uses</a:t>
            </a:r>
            <a:endParaRPr sz="1800" b="1">
              <a:solidFill>
                <a:schemeClr val="dk1"/>
              </a:solidFill>
              <a:latin typeface="Calibri"/>
              <a:ea typeface="Calibri"/>
              <a:cs typeface="Calibri"/>
              <a:sym typeface="Calibri"/>
            </a:endParaRPr>
          </a:p>
          <a:p>
            <a:pPr marL="457200" lvl="0" indent="-342900" algn="l" rtl="0">
              <a:lnSpc>
                <a:spcPct val="100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Financial considerations</a:t>
            </a:r>
            <a:endParaRPr sz="1800" b="1">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1241"/>
        <p:cNvGrpSpPr/>
        <p:nvPr/>
      </p:nvGrpSpPr>
      <p:grpSpPr>
        <a:xfrm>
          <a:off x="0" y="0"/>
          <a:ext cx="0" cy="0"/>
          <a:chOff x="0" y="0"/>
          <a:chExt cx="0" cy="0"/>
        </a:xfrm>
      </p:grpSpPr>
      <p:sp>
        <p:nvSpPr>
          <p:cNvPr id="1242" name="Google Shape;1242;p162"/>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CRC Lodge Project</a:t>
            </a:r>
            <a:br>
              <a:rPr lang="en"/>
            </a:br>
            <a:r>
              <a:rPr lang="en" b="1"/>
              <a:t>When?</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63"/>
          <p:cNvSpPr txBox="1">
            <a:spLocks noGrp="1"/>
          </p:cNvSpPr>
          <p:nvPr>
            <p:ph type="title"/>
          </p:nvPr>
        </p:nvSpPr>
        <p:spPr>
          <a:xfrm>
            <a:off x="221975" y="14215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When?</a:t>
            </a:r>
            <a:r>
              <a:rPr lang="en"/>
              <a:t> Timeline and Next Steps</a:t>
            </a:r>
            <a:endParaRPr/>
          </a:p>
        </p:txBody>
      </p:sp>
      <p:sp>
        <p:nvSpPr>
          <p:cNvPr id="1248" name="Google Shape;1248;p1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43</a:t>
            </a:fld>
            <a:endParaRPr/>
          </a:p>
        </p:txBody>
      </p:sp>
      <p:graphicFrame>
        <p:nvGraphicFramePr>
          <p:cNvPr id="1249" name="Google Shape;1249;p163"/>
          <p:cNvGraphicFramePr/>
          <p:nvPr/>
        </p:nvGraphicFramePr>
        <p:xfrm>
          <a:off x="160363" y="792775"/>
          <a:ext cx="8823275" cy="4055025"/>
        </p:xfrm>
        <a:graphic>
          <a:graphicData uri="http://schemas.openxmlformats.org/drawingml/2006/table">
            <a:tbl>
              <a:tblPr>
                <a:noFill/>
                <a:tableStyleId>{5B5928E9-F772-44D9-A7FD-B1D582639974}</a:tableStyleId>
              </a:tblPr>
              <a:tblGrid>
                <a:gridCol w="2490575">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416950">
                  <a:extLst>
                    <a:ext uri="{9D8B030D-6E8A-4147-A177-3AD203B41FA5}">
                      <a16:colId xmlns:a16="http://schemas.microsoft.com/office/drawing/2014/main" val="20007"/>
                    </a:ext>
                  </a:extLst>
                </a:gridCol>
                <a:gridCol w="465875">
                  <a:extLst>
                    <a:ext uri="{9D8B030D-6E8A-4147-A177-3AD203B41FA5}">
                      <a16:colId xmlns:a16="http://schemas.microsoft.com/office/drawing/2014/main" val="20008"/>
                    </a:ext>
                  </a:extLst>
                </a:gridCol>
                <a:gridCol w="472825">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gridCol w="382850">
                  <a:extLst>
                    <a:ext uri="{9D8B030D-6E8A-4147-A177-3AD203B41FA5}">
                      <a16:colId xmlns:a16="http://schemas.microsoft.com/office/drawing/2014/main" val="20015"/>
                    </a:ext>
                  </a:extLst>
                </a:gridCol>
                <a:gridCol w="382850">
                  <a:extLst>
                    <a:ext uri="{9D8B030D-6E8A-4147-A177-3AD203B41FA5}">
                      <a16:colId xmlns:a16="http://schemas.microsoft.com/office/drawing/2014/main" val="20016"/>
                    </a:ext>
                  </a:extLst>
                </a:gridCol>
              </a:tblGrid>
              <a:tr h="371225">
                <a:tc rowSpan="2">
                  <a:txBody>
                    <a:bodyPr/>
                    <a:lstStyle/>
                    <a:p>
                      <a:pPr marL="0" lvl="0" indent="0" algn="l" rtl="0">
                        <a:spcBef>
                          <a:spcPts val="0"/>
                        </a:spcBef>
                        <a:spcAft>
                          <a:spcPts val="0"/>
                        </a:spcAft>
                        <a:buNone/>
                      </a:pPr>
                      <a:endParaRPr/>
                    </a:p>
                  </a:txBody>
                  <a:tcPr marL="45700" marR="45700" marT="45700" marB="45700"/>
                </a:tc>
                <a:tc gridSpan="2">
                  <a:txBody>
                    <a:bodyPr/>
                    <a:lstStyle/>
                    <a:p>
                      <a:pPr marL="0" lvl="0" indent="0" algn="ctr" rtl="0">
                        <a:spcBef>
                          <a:spcPts val="0"/>
                        </a:spcBef>
                        <a:spcAft>
                          <a:spcPts val="0"/>
                        </a:spcAft>
                        <a:buNone/>
                      </a:pPr>
                      <a:r>
                        <a:rPr lang="en" b="1"/>
                        <a:t>2019</a:t>
                      </a:r>
                      <a:endParaRPr b="1"/>
                    </a:p>
                  </a:txBody>
                  <a:tcPr marL="45700" marR="45700" marT="45700" marB="45700"/>
                </a:tc>
                <a:tc hMerge="1">
                  <a:txBody>
                    <a:bodyPr/>
                    <a:lstStyle/>
                    <a:p>
                      <a:endParaRPr lang="en-US"/>
                    </a:p>
                  </a:txBody>
                  <a:tcPr/>
                </a:tc>
                <a:tc gridSpan="4">
                  <a:txBody>
                    <a:bodyPr/>
                    <a:lstStyle/>
                    <a:p>
                      <a:pPr marL="0" lvl="0" indent="0" algn="ctr" rtl="0">
                        <a:spcBef>
                          <a:spcPts val="0"/>
                        </a:spcBef>
                        <a:spcAft>
                          <a:spcPts val="0"/>
                        </a:spcAft>
                        <a:buNone/>
                      </a:pPr>
                      <a:r>
                        <a:rPr lang="en" b="1"/>
                        <a:t>2020</a:t>
                      </a:r>
                      <a:endParaRPr b="1"/>
                    </a:p>
                  </a:txBody>
                  <a:tcPr marL="45700" marR="45700" marT="45700" marB="45700"/>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b="1"/>
                        <a:t>2021</a:t>
                      </a:r>
                      <a:endParaRPr b="1"/>
                    </a:p>
                  </a:txBody>
                  <a:tcPr marL="45700" marR="45700" marT="45700" marB="45700">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b="1"/>
                        <a:t>2022</a:t>
                      </a:r>
                      <a:endParaRPr b="1"/>
                    </a:p>
                  </a:txBody>
                  <a:tcPr marL="45700" marR="45700" marT="45700" marB="4570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lvl="0" indent="0" algn="ctr" rtl="0">
                        <a:spcBef>
                          <a:spcPts val="0"/>
                        </a:spcBef>
                        <a:spcAft>
                          <a:spcPts val="0"/>
                        </a:spcAft>
                        <a:buNone/>
                      </a:pPr>
                      <a:r>
                        <a:rPr lang="en" b="1"/>
                        <a:t>2023</a:t>
                      </a:r>
                      <a:endParaRPr b="1"/>
                    </a:p>
                  </a:txBody>
                  <a:tcPr marL="45700" marR="45700" marT="45700" marB="45700"/>
                </a:tc>
                <a:tc hMerge="1">
                  <a:txBody>
                    <a:bodyPr/>
                    <a:lstStyle/>
                    <a:p>
                      <a:endParaRPr lang="en-US"/>
                    </a:p>
                  </a:txBody>
                  <a:tcPr/>
                </a:tc>
                <a:extLst>
                  <a:ext uri="{0D108BD9-81ED-4DB2-BD59-A6C34878D82A}">
                    <a16:rowId xmlns:a16="http://schemas.microsoft.com/office/drawing/2014/main" val="10000"/>
                  </a:ext>
                </a:extLst>
              </a:tr>
              <a:tr h="357000">
                <a:tc vMerge="1">
                  <a:txBody>
                    <a:bodyPr/>
                    <a:lstStyle/>
                    <a:p>
                      <a:endParaRPr lang="en-US"/>
                    </a:p>
                  </a:txBody>
                  <a:tcPr/>
                </a:tc>
                <a:tc>
                  <a:txBody>
                    <a:bodyPr/>
                    <a:lstStyle/>
                    <a:p>
                      <a:pPr marL="0" lvl="0" indent="0" algn="ctr" rtl="0">
                        <a:spcBef>
                          <a:spcPts val="0"/>
                        </a:spcBef>
                        <a:spcAft>
                          <a:spcPts val="0"/>
                        </a:spcAft>
                        <a:buNone/>
                      </a:pPr>
                      <a:r>
                        <a:rPr lang="en" b="1"/>
                        <a:t>Su</a:t>
                      </a:r>
                      <a:endParaRPr b="1"/>
                    </a:p>
                  </a:txBody>
                  <a:tcPr marL="45700" marR="45700" marT="45700" marB="45700"/>
                </a:tc>
                <a:tc>
                  <a:txBody>
                    <a:bodyPr/>
                    <a:lstStyle/>
                    <a:p>
                      <a:pPr marL="0" lvl="0" indent="0" algn="ctr" rtl="0">
                        <a:spcBef>
                          <a:spcPts val="0"/>
                        </a:spcBef>
                        <a:spcAft>
                          <a:spcPts val="0"/>
                        </a:spcAft>
                        <a:buNone/>
                      </a:pPr>
                      <a:r>
                        <a:rPr lang="en" b="1"/>
                        <a:t>Fa</a:t>
                      </a:r>
                      <a:endParaRPr b="1"/>
                    </a:p>
                  </a:txBody>
                  <a:tcPr marL="45700" marR="45700" marT="45700" marB="45700"/>
                </a:tc>
                <a:tc>
                  <a:txBody>
                    <a:bodyPr/>
                    <a:lstStyle/>
                    <a:p>
                      <a:pPr marL="0" lvl="0" indent="0" algn="ctr" rtl="0">
                        <a:spcBef>
                          <a:spcPts val="0"/>
                        </a:spcBef>
                        <a:spcAft>
                          <a:spcPts val="0"/>
                        </a:spcAft>
                        <a:buNone/>
                      </a:pPr>
                      <a:r>
                        <a:rPr lang="en" b="1"/>
                        <a:t>Wi</a:t>
                      </a:r>
                      <a:endParaRPr b="1"/>
                    </a:p>
                  </a:txBody>
                  <a:tcPr marL="45700" marR="45700" marT="45700" marB="45700"/>
                </a:tc>
                <a:tc>
                  <a:txBody>
                    <a:bodyPr/>
                    <a:lstStyle/>
                    <a:p>
                      <a:pPr marL="0" lvl="0" indent="0" algn="ctr" rtl="0">
                        <a:spcBef>
                          <a:spcPts val="0"/>
                        </a:spcBef>
                        <a:spcAft>
                          <a:spcPts val="0"/>
                        </a:spcAft>
                        <a:buNone/>
                      </a:pPr>
                      <a:r>
                        <a:rPr lang="en" b="1"/>
                        <a:t>Sp</a:t>
                      </a:r>
                      <a:endParaRPr b="1"/>
                    </a:p>
                  </a:txBody>
                  <a:tcPr marL="45700" marR="45700" marT="45700" marB="457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b="1"/>
                        <a:t>Su</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Fa</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Wi</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Sp</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t>Su</a:t>
                      </a:r>
                      <a:endParaRPr b="1"/>
                    </a:p>
                  </a:txBody>
                  <a:tcPr marL="45700" marR="45700" marT="45700" marB="45700">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b="1"/>
                        <a:t>Fa</a:t>
                      </a:r>
                      <a:endParaRPr b="1"/>
                    </a:p>
                  </a:txBody>
                  <a:tcPr marL="45700" marR="45700" marT="45700" marB="45700"/>
                </a:tc>
                <a:tc>
                  <a:txBody>
                    <a:bodyPr/>
                    <a:lstStyle/>
                    <a:p>
                      <a:pPr marL="0" lvl="0" indent="0" algn="ctr" rtl="0">
                        <a:spcBef>
                          <a:spcPts val="0"/>
                        </a:spcBef>
                        <a:spcAft>
                          <a:spcPts val="0"/>
                        </a:spcAft>
                        <a:buNone/>
                      </a:pPr>
                      <a:r>
                        <a:rPr lang="en" b="1"/>
                        <a:t>Wi</a:t>
                      </a:r>
                      <a:endParaRPr b="1"/>
                    </a:p>
                  </a:txBody>
                  <a:tcPr marL="45700" marR="45700" marT="45700" marB="45700"/>
                </a:tc>
                <a:tc>
                  <a:txBody>
                    <a:bodyPr/>
                    <a:lstStyle/>
                    <a:p>
                      <a:pPr marL="0" lvl="0" indent="0" algn="ctr" rtl="0">
                        <a:spcBef>
                          <a:spcPts val="0"/>
                        </a:spcBef>
                        <a:spcAft>
                          <a:spcPts val="0"/>
                        </a:spcAft>
                        <a:buNone/>
                      </a:pPr>
                      <a:r>
                        <a:rPr lang="en" b="1"/>
                        <a:t>Sp</a:t>
                      </a:r>
                      <a:endParaRPr b="1"/>
                    </a:p>
                  </a:txBody>
                  <a:tcPr marL="45700" marR="45700" marT="45700" marB="45700"/>
                </a:tc>
                <a:tc>
                  <a:txBody>
                    <a:bodyPr/>
                    <a:lstStyle/>
                    <a:p>
                      <a:pPr marL="0" lvl="0" indent="0" algn="ctr" rtl="0">
                        <a:spcBef>
                          <a:spcPts val="0"/>
                        </a:spcBef>
                        <a:spcAft>
                          <a:spcPts val="0"/>
                        </a:spcAft>
                        <a:buNone/>
                      </a:pPr>
                      <a:r>
                        <a:rPr lang="en" b="1"/>
                        <a:t>Su</a:t>
                      </a:r>
                      <a:endParaRPr b="1"/>
                    </a:p>
                  </a:txBody>
                  <a:tcPr marL="45700" marR="45700" marT="45700" marB="45700"/>
                </a:tc>
                <a:tc>
                  <a:txBody>
                    <a:bodyPr/>
                    <a:lstStyle/>
                    <a:p>
                      <a:pPr marL="0" lvl="0" indent="0" algn="ctr" rtl="0">
                        <a:spcBef>
                          <a:spcPts val="0"/>
                        </a:spcBef>
                        <a:spcAft>
                          <a:spcPts val="0"/>
                        </a:spcAft>
                        <a:buNone/>
                      </a:pPr>
                      <a:r>
                        <a:rPr lang="en" b="1"/>
                        <a:t>Fa</a:t>
                      </a:r>
                      <a:endParaRPr b="1"/>
                    </a:p>
                  </a:txBody>
                  <a:tcPr marL="45700" marR="45700" marT="45700" marB="45700"/>
                </a:tc>
                <a:tc>
                  <a:txBody>
                    <a:bodyPr/>
                    <a:lstStyle/>
                    <a:p>
                      <a:pPr marL="0" lvl="0" indent="0" algn="ctr" rtl="0">
                        <a:spcBef>
                          <a:spcPts val="0"/>
                        </a:spcBef>
                        <a:spcAft>
                          <a:spcPts val="0"/>
                        </a:spcAft>
                        <a:buNone/>
                      </a:pPr>
                      <a:r>
                        <a:rPr lang="en" b="1"/>
                        <a:t>Wi</a:t>
                      </a:r>
                      <a:endParaRPr b="1"/>
                    </a:p>
                  </a:txBody>
                  <a:tcPr marL="45700" marR="45700" marT="45700" marB="45700"/>
                </a:tc>
                <a:tc>
                  <a:txBody>
                    <a:bodyPr/>
                    <a:lstStyle/>
                    <a:p>
                      <a:pPr marL="0" lvl="0" indent="0" algn="ctr" rtl="0">
                        <a:spcBef>
                          <a:spcPts val="0"/>
                        </a:spcBef>
                        <a:spcAft>
                          <a:spcPts val="0"/>
                        </a:spcAft>
                        <a:buNone/>
                      </a:pPr>
                      <a:r>
                        <a:rPr lang="en" b="1"/>
                        <a:t>Sp</a:t>
                      </a:r>
                      <a:endParaRPr b="1"/>
                    </a:p>
                  </a:txBody>
                  <a:tcPr marL="45700" marR="45700" marT="45700" marB="45700"/>
                </a:tc>
                <a:extLst>
                  <a:ext uri="{0D108BD9-81ED-4DB2-BD59-A6C34878D82A}">
                    <a16:rowId xmlns:a16="http://schemas.microsoft.com/office/drawing/2014/main" val="10001"/>
                  </a:ext>
                </a:extLst>
              </a:tr>
              <a:tr h="371225">
                <a:tc>
                  <a:txBody>
                    <a:bodyPr/>
                    <a:lstStyle/>
                    <a:p>
                      <a:pPr marL="0" lvl="0" indent="0" algn="l" rtl="0">
                        <a:spcBef>
                          <a:spcPts val="0"/>
                        </a:spcBef>
                        <a:spcAft>
                          <a:spcPts val="0"/>
                        </a:spcAft>
                        <a:buNone/>
                      </a:pPr>
                      <a:r>
                        <a:rPr lang="en" b="1"/>
                        <a:t>Summer Seasons</a:t>
                      </a:r>
                      <a:endParaRPr b="1"/>
                    </a:p>
                  </a:txBody>
                  <a:tcPr marL="45700" marR="45700" marT="45700" marB="45700"/>
                </a:tc>
                <a:tc>
                  <a:txBody>
                    <a:bodyPr/>
                    <a:lstStyle/>
                    <a:p>
                      <a:pPr marL="0" lvl="0" indent="0" algn="l" rtl="0">
                        <a:spcBef>
                          <a:spcPts val="0"/>
                        </a:spcBef>
                        <a:spcAft>
                          <a:spcPts val="0"/>
                        </a:spcAft>
                        <a:buClr>
                          <a:schemeClr val="dk1"/>
                        </a:buClr>
                        <a:buSzPts val="1100"/>
                        <a:buFont typeface="Arial"/>
                        <a:buNone/>
                      </a:pPr>
                      <a:r>
                        <a:rPr lang="en" sz="1200" b="1">
                          <a:solidFill>
                            <a:schemeClr val="dk1"/>
                          </a:solidFill>
                        </a:rPr>
                        <a:t>101</a:t>
                      </a:r>
                      <a:endParaRPr b="1"/>
                    </a:p>
                  </a:txBody>
                  <a:tcPr marL="45700" marR="45700" marT="45700" marB="45700">
                    <a:solidFill>
                      <a:srgbClr val="FFFF00"/>
                    </a:solidFill>
                  </a:tcPr>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r>
                        <a:rPr lang="en" sz="1200" b="1"/>
                        <a:t>102</a:t>
                      </a:r>
                      <a:endParaRPr sz="1200" b="1"/>
                    </a:p>
                  </a:txBody>
                  <a:tcPr marL="45700" marR="45700" marT="45700" marB="45700" anchor="ctr">
                    <a:lnT w="9525" cap="flat" cmpd="sng">
                      <a:solidFill>
                        <a:srgbClr val="9E9E9E"/>
                      </a:solidFill>
                      <a:prstDash val="solid"/>
                      <a:round/>
                      <a:headEnd type="none" w="sm" len="sm"/>
                      <a:tailEnd type="none" w="sm" len="sm"/>
                    </a:lnT>
                    <a:solidFill>
                      <a:srgbClr val="FFFF00"/>
                    </a:solidFill>
                  </a:tcPr>
                </a:tc>
                <a:tc>
                  <a:txBody>
                    <a:bodyPr/>
                    <a:lstStyle/>
                    <a:p>
                      <a:pPr marL="0" lvl="0" indent="0" algn="l"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Clr>
                          <a:schemeClr val="dk1"/>
                        </a:buClr>
                        <a:buSzPts val="1100"/>
                        <a:buFont typeface="Arial"/>
                        <a:buNone/>
                      </a:pPr>
                      <a:r>
                        <a:rPr lang="en" sz="1200" b="1">
                          <a:solidFill>
                            <a:schemeClr val="dk1"/>
                          </a:solidFill>
                        </a:rPr>
                        <a:t>103</a:t>
                      </a:r>
                      <a:endParaRPr b="1"/>
                    </a:p>
                  </a:txBody>
                  <a:tcPr marL="45700" marR="45700" marT="45700" marB="45700">
                    <a:solidFill>
                      <a:srgbClr val="FFFF00"/>
                    </a:solidFill>
                  </a:tcPr>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r>
                        <a:rPr lang="en" sz="1200" b="1"/>
                        <a:t>104</a:t>
                      </a:r>
                      <a:endParaRPr sz="1200" b="1"/>
                    </a:p>
                  </a:txBody>
                  <a:tcPr marL="45700" marR="45700" marT="45700" marB="45700">
                    <a:solidFill>
                      <a:srgbClr val="FFFF00"/>
                    </a:solidFill>
                  </a:tcPr>
                </a:tc>
                <a:tc>
                  <a:txBody>
                    <a:bodyPr/>
                    <a:lstStyle/>
                    <a:p>
                      <a:pPr marL="0" lvl="0" indent="0" algn="l" rtl="0">
                        <a:spcBef>
                          <a:spcPts val="0"/>
                        </a:spcBef>
                        <a:spcAft>
                          <a:spcPts val="0"/>
                        </a:spcAft>
                        <a:buNone/>
                      </a:pP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2"/>
                  </a:ext>
                </a:extLst>
              </a:tr>
              <a:tr h="357000">
                <a:tc>
                  <a:txBody>
                    <a:bodyPr/>
                    <a:lstStyle/>
                    <a:p>
                      <a:pPr marL="0" lvl="0" indent="0" algn="l" rtl="0">
                        <a:spcBef>
                          <a:spcPts val="0"/>
                        </a:spcBef>
                        <a:spcAft>
                          <a:spcPts val="0"/>
                        </a:spcAft>
                        <a:buNone/>
                      </a:pPr>
                      <a:r>
                        <a:rPr lang="en" b="1"/>
                        <a:t>CR Community feedback</a:t>
                      </a: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980000"/>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3"/>
                  </a:ext>
                </a:extLst>
              </a:tr>
              <a:tr h="371225">
                <a:tc>
                  <a:txBody>
                    <a:bodyPr/>
                    <a:lstStyle/>
                    <a:p>
                      <a:pPr marL="0" lvl="0" indent="0" algn="l" rtl="0">
                        <a:spcBef>
                          <a:spcPts val="0"/>
                        </a:spcBef>
                        <a:spcAft>
                          <a:spcPts val="0"/>
                        </a:spcAft>
                        <a:buNone/>
                      </a:pPr>
                      <a:r>
                        <a:rPr lang="en" b="1"/>
                        <a:t>Develop feasible schedule</a:t>
                      </a: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E06666"/>
                    </a:solidFill>
                  </a:tcPr>
                </a:tc>
                <a:tc>
                  <a:txBody>
                    <a:bodyPr/>
                    <a:lstStyle/>
                    <a:p>
                      <a:pPr marL="0" lvl="0" indent="0" algn="l" rtl="0">
                        <a:spcBef>
                          <a:spcPts val="0"/>
                        </a:spcBef>
                        <a:spcAft>
                          <a:spcPts val="0"/>
                        </a:spcAft>
                        <a:buNone/>
                      </a:pPr>
                      <a:endParaRPr/>
                    </a:p>
                  </a:txBody>
                  <a:tcPr marL="45700" marR="45700" marT="45700" marB="45700">
                    <a:solidFill>
                      <a:srgbClr val="E06666"/>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4"/>
                  </a:ext>
                </a:extLst>
              </a:tr>
              <a:tr h="371225">
                <a:tc>
                  <a:txBody>
                    <a:bodyPr/>
                    <a:lstStyle/>
                    <a:p>
                      <a:pPr marL="0" lvl="0" indent="0" algn="l" rtl="0">
                        <a:spcBef>
                          <a:spcPts val="0"/>
                        </a:spcBef>
                        <a:spcAft>
                          <a:spcPts val="0"/>
                        </a:spcAft>
                        <a:buNone/>
                      </a:pPr>
                      <a:r>
                        <a:rPr lang="en" b="1"/>
                        <a:t>Finalize financial estimates</a:t>
                      </a: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F1C232"/>
                    </a:solidFill>
                  </a:tcPr>
                </a:tc>
                <a:tc>
                  <a:txBody>
                    <a:bodyPr/>
                    <a:lstStyle/>
                    <a:p>
                      <a:pPr marL="0" lvl="0" indent="0" algn="l" rtl="0">
                        <a:spcBef>
                          <a:spcPts val="0"/>
                        </a:spcBef>
                        <a:spcAft>
                          <a:spcPts val="0"/>
                        </a:spcAft>
                        <a:buNone/>
                      </a:pPr>
                      <a:endParaRPr/>
                    </a:p>
                  </a:txBody>
                  <a:tcPr marL="45700" marR="45700" marT="45700" marB="45700">
                    <a:solidFill>
                      <a:srgbClr val="F1C232"/>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5"/>
                  </a:ext>
                </a:extLst>
              </a:tr>
              <a:tr h="371225">
                <a:tc>
                  <a:txBody>
                    <a:bodyPr/>
                    <a:lstStyle/>
                    <a:p>
                      <a:pPr marL="0" lvl="0" indent="0" algn="l" rtl="0">
                        <a:spcBef>
                          <a:spcPts val="0"/>
                        </a:spcBef>
                        <a:spcAft>
                          <a:spcPts val="0"/>
                        </a:spcAft>
                        <a:buNone/>
                      </a:pPr>
                      <a:r>
                        <a:rPr lang="en" b="1"/>
                        <a:t>Finish Detail Design Plan</a:t>
                      </a: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93C47D"/>
                    </a:solidFill>
                  </a:tcPr>
                </a:tc>
                <a:tc>
                  <a:txBody>
                    <a:bodyPr/>
                    <a:lstStyle/>
                    <a:p>
                      <a:pPr marL="0" lvl="0" indent="0" algn="l" rtl="0">
                        <a:spcBef>
                          <a:spcPts val="0"/>
                        </a:spcBef>
                        <a:spcAft>
                          <a:spcPts val="0"/>
                        </a:spcAft>
                        <a:buNone/>
                      </a:pPr>
                      <a:endParaRPr/>
                    </a:p>
                  </a:txBody>
                  <a:tcPr marL="45700" marR="45700" marT="45700" marB="45700">
                    <a:solidFill>
                      <a:srgbClr val="93C47D"/>
                    </a:solidFill>
                  </a:tcPr>
                </a:tc>
                <a:tc>
                  <a:txBody>
                    <a:bodyPr/>
                    <a:lstStyle/>
                    <a:p>
                      <a:pPr marL="0" lvl="0" indent="0" algn="l" rtl="0">
                        <a:spcBef>
                          <a:spcPts val="0"/>
                        </a:spcBef>
                        <a:spcAft>
                          <a:spcPts val="0"/>
                        </a:spcAft>
                        <a:buNone/>
                      </a:pPr>
                      <a:endParaRPr/>
                    </a:p>
                  </a:txBody>
                  <a:tcPr marL="45700" marR="45700" marT="45700" marB="45700">
                    <a:solidFill>
                      <a:srgbClr val="93C47D"/>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6"/>
                  </a:ext>
                </a:extLst>
              </a:tr>
              <a:tr h="371225">
                <a:tc>
                  <a:txBody>
                    <a:bodyPr/>
                    <a:lstStyle/>
                    <a:p>
                      <a:pPr marL="0" lvl="0" indent="0" algn="l" rtl="0">
                        <a:spcBef>
                          <a:spcPts val="0"/>
                        </a:spcBef>
                        <a:spcAft>
                          <a:spcPts val="0"/>
                        </a:spcAft>
                        <a:buNone/>
                      </a:pPr>
                      <a:r>
                        <a:rPr lang="en" b="1"/>
                        <a:t>AMC Project Approval</a:t>
                      </a:r>
                      <a:endParaRPr b="1"/>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6D9EEB"/>
                    </a:solidFill>
                  </a:tcPr>
                </a:tc>
                <a:tc>
                  <a:txBody>
                    <a:bodyPr/>
                    <a:lstStyle/>
                    <a:p>
                      <a:pPr marL="0" lvl="0" indent="0" algn="l" rtl="0">
                        <a:spcBef>
                          <a:spcPts val="0"/>
                        </a:spcBef>
                        <a:spcAft>
                          <a:spcPts val="0"/>
                        </a:spcAft>
                        <a:buNone/>
                      </a:pPr>
                      <a:endParaRPr/>
                    </a:p>
                  </a:txBody>
                  <a:tcPr marL="45700" marR="45700" marT="45700" marB="45700">
                    <a:solidFill>
                      <a:srgbClr val="6D9EEB"/>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7"/>
                  </a:ext>
                </a:extLst>
              </a:tr>
              <a:tr h="371225">
                <a:tc gridSpan="3">
                  <a:txBody>
                    <a:bodyPr/>
                    <a:lstStyle/>
                    <a:p>
                      <a:pPr marL="0" lvl="0" indent="0" algn="l" rtl="0">
                        <a:spcBef>
                          <a:spcPts val="0"/>
                        </a:spcBef>
                        <a:spcAft>
                          <a:spcPts val="0"/>
                        </a:spcAft>
                        <a:buNone/>
                      </a:pPr>
                      <a:r>
                        <a:rPr lang="en" b="1"/>
                        <a:t>Fundraising AMC Capital Campaign</a:t>
                      </a:r>
                      <a:endParaRPr b="1"/>
                    </a:p>
                  </a:txBody>
                  <a:tcPr marL="45700" marR="45700" marT="45700" marB="45700"/>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solidFill>
                      <a:srgbClr val="3D85C6"/>
                    </a:solidFill>
                  </a:tcPr>
                </a:tc>
                <a:tc>
                  <a:txBody>
                    <a:bodyPr/>
                    <a:lstStyle/>
                    <a:p>
                      <a:pPr marL="0" lvl="0" indent="0" algn="l" rtl="0">
                        <a:spcBef>
                          <a:spcPts val="0"/>
                        </a:spcBef>
                        <a:spcAft>
                          <a:spcPts val="0"/>
                        </a:spcAft>
                        <a:buNone/>
                      </a:pPr>
                      <a:endParaRPr/>
                    </a:p>
                  </a:txBody>
                  <a:tcPr marL="45700" marR="45700" marT="45700" marB="45700">
                    <a:solidFill>
                      <a:srgbClr val="3D85C6"/>
                    </a:solidFill>
                  </a:tcPr>
                </a:tc>
                <a:tc>
                  <a:txBody>
                    <a:bodyPr/>
                    <a:lstStyle/>
                    <a:p>
                      <a:pPr marL="0" lvl="0" indent="0" algn="l" rtl="0">
                        <a:spcBef>
                          <a:spcPts val="0"/>
                        </a:spcBef>
                        <a:spcAft>
                          <a:spcPts val="0"/>
                        </a:spcAft>
                        <a:buNone/>
                      </a:pPr>
                      <a:endParaRPr/>
                    </a:p>
                  </a:txBody>
                  <a:tcPr marL="45700" marR="45700" marT="45700" marB="45700">
                    <a:solidFill>
                      <a:srgbClr val="3D85C6"/>
                    </a:solidFill>
                  </a:tcPr>
                </a:tc>
                <a:tc>
                  <a:txBody>
                    <a:bodyPr/>
                    <a:lstStyle/>
                    <a:p>
                      <a:pPr marL="0" lvl="0" indent="0" algn="l" rtl="0">
                        <a:spcBef>
                          <a:spcPts val="0"/>
                        </a:spcBef>
                        <a:spcAft>
                          <a:spcPts val="0"/>
                        </a:spcAft>
                        <a:buNone/>
                      </a:pPr>
                      <a:endParaRPr/>
                    </a:p>
                  </a:txBody>
                  <a:tcPr marL="45700" marR="45700" marT="45700" marB="45700">
                    <a:solidFill>
                      <a:srgbClr val="3D85C6"/>
                    </a:solidFill>
                  </a:tcPr>
                </a:tc>
                <a:tc>
                  <a:txBody>
                    <a:bodyPr/>
                    <a:lstStyle/>
                    <a:p>
                      <a:pPr marL="0" lvl="0" indent="0" algn="l" rtl="0">
                        <a:spcBef>
                          <a:spcPts val="0"/>
                        </a:spcBef>
                        <a:spcAft>
                          <a:spcPts val="0"/>
                        </a:spcAft>
                        <a:buNone/>
                      </a:pPr>
                      <a:endParaRPr/>
                    </a:p>
                  </a:txBody>
                  <a:tcPr marL="45700" marR="45700" marT="45700" marB="45700">
                    <a:solidFill>
                      <a:srgbClr val="3D85C6"/>
                    </a:solidFil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45700" marR="45700" marT="45700" marB="4570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8"/>
                  </a:ext>
                </a:extLst>
              </a:tr>
              <a:tr h="371225">
                <a:tc gridSpan="3">
                  <a:txBody>
                    <a:bodyPr/>
                    <a:lstStyle/>
                    <a:p>
                      <a:pPr marL="0" lvl="0" indent="0" algn="l" rtl="0">
                        <a:spcBef>
                          <a:spcPts val="0"/>
                        </a:spcBef>
                        <a:spcAft>
                          <a:spcPts val="0"/>
                        </a:spcAft>
                        <a:buNone/>
                      </a:pPr>
                      <a:r>
                        <a:rPr lang="en" b="1"/>
                        <a:t>Construction Phase 1 (tentative)</a:t>
                      </a:r>
                      <a:endParaRPr b="1"/>
                    </a:p>
                  </a:txBody>
                  <a:tcPr marL="45700" marR="45700" marT="45700" marB="45700"/>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b="1"/>
                    </a:p>
                  </a:txBody>
                  <a:tcPr marL="45700" marR="45700" marT="45700" marB="45700">
                    <a:lnR w="9525" cap="flat" cmpd="sng">
                      <a:solidFill>
                        <a:srgbClr val="9E9E9E"/>
                      </a:solidFill>
                      <a:prstDash val="solid"/>
                      <a:round/>
                      <a:headEnd type="none" w="sm" len="sm"/>
                      <a:tailEnd type="none" w="sm" len="sm"/>
                    </a:lnR>
                  </a:tcPr>
                </a:tc>
                <a:tc gridSpan="3">
                  <a:txBody>
                    <a:bodyPr/>
                    <a:lstStyle/>
                    <a:p>
                      <a:pPr marL="0" lvl="0" indent="0" algn="ctr" rtl="0">
                        <a:spcBef>
                          <a:spcPts val="0"/>
                        </a:spcBef>
                        <a:spcAft>
                          <a:spcPts val="0"/>
                        </a:spcAft>
                        <a:buNone/>
                      </a:pPr>
                      <a:r>
                        <a:rPr lang="en"/>
                        <a:t>Kitchen</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4A7D6"/>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45700" marR="45700" marT="45700" marB="45700">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extLst>
                  <a:ext uri="{0D108BD9-81ED-4DB2-BD59-A6C34878D82A}">
                    <a16:rowId xmlns:a16="http://schemas.microsoft.com/office/drawing/2014/main" val="10009"/>
                  </a:ext>
                </a:extLst>
              </a:tr>
              <a:tr h="371225">
                <a:tc gridSpan="3">
                  <a:txBody>
                    <a:bodyPr/>
                    <a:lstStyle/>
                    <a:p>
                      <a:pPr marL="0" lvl="0" indent="0" algn="l" rtl="0">
                        <a:spcBef>
                          <a:spcPts val="0"/>
                        </a:spcBef>
                        <a:spcAft>
                          <a:spcPts val="0"/>
                        </a:spcAft>
                        <a:buNone/>
                      </a:pPr>
                      <a:r>
                        <a:rPr lang="en" b="1"/>
                        <a:t>Construction Phase 2 (tentative)</a:t>
                      </a:r>
                      <a:endParaRPr b="1"/>
                    </a:p>
                  </a:txBody>
                  <a:tcPr marL="45700" marR="45700" marT="45700" marB="45700"/>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l" rtl="0">
                        <a:spcBef>
                          <a:spcPts val="0"/>
                        </a:spcBef>
                        <a:spcAft>
                          <a:spcPts val="0"/>
                        </a:spcAft>
                        <a:buNone/>
                      </a:pPr>
                      <a:endParaRPr/>
                    </a:p>
                  </a:txBody>
                  <a:tcPr marL="45700" marR="45700" marT="45700" marB="45700"/>
                </a:tc>
                <a:tc>
                  <a:txBody>
                    <a:bodyPr/>
                    <a:lstStyle/>
                    <a:p>
                      <a:pPr marL="0" lvl="0" indent="0" algn="ctr"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endParaRPr b="1"/>
                    </a:p>
                  </a:txBody>
                  <a:tcPr marL="45700" marR="45700" marT="45700" marB="45700">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endParaRPr/>
                    </a:p>
                  </a:txBody>
                  <a:tcPr marL="45700" marR="45700" marT="45700" marB="45700">
                    <a:lnT w="9525" cap="flat" cmpd="sng">
                      <a:solidFill>
                        <a:srgbClr val="9E9E9E"/>
                      </a:solidFill>
                      <a:prstDash val="solid"/>
                      <a:round/>
                      <a:headEnd type="none" w="sm" len="sm"/>
                      <a:tailEnd type="none" w="sm" len="sm"/>
                    </a:lnT>
                  </a:tcPr>
                </a:tc>
                <a:tc gridSpan="3">
                  <a:txBody>
                    <a:bodyPr/>
                    <a:lstStyle/>
                    <a:p>
                      <a:pPr marL="0" lvl="0" indent="0" algn="l" rtl="0">
                        <a:spcBef>
                          <a:spcPts val="0"/>
                        </a:spcBef>
                        <a:spcAft>
                          <a:spcPts val="0"/>
                        </a:spcAft>
                        <a:buNone/>
                      </a:pPr>
                      <a:r>
                        <a:rPr lang="en"/>
                        <a:t>Dining Room</a:t>
                      </a:r>
                      <a:endParaRPr/>
                    </a:p>
                  </a:txBody>
                  <a:tcPr marL="45700" marR="45700" marT="45700" marB="45700">
                    <a:solidFill>
                      <a:srgbClr val="D5A6B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250" name="Google Shape;1250;p163"/>
          <p:cNvSpPr/>
          <p:nvPr/>
        </p:nvSpPr>
        <p:spPr>
          <a:xfrm rot="1059784">
            <a:off x="1186111" y="1154540"/>
            <a:ext cx="1380270" cy="39355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a:effectLst>
            <a:outerShdw blurRad="57150" dist="14287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b="1"/>
              <a:t>We are here</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254"/>
        <p:cNvGrpSpPr/>
        <p:nvPr/>
      </p:nvGrpSpPr>
      <p:grpSpPr>
        <a:xfrm>
          <a:off x="0" y="0"/>
          <a:ext cx="0" cy="0"/>
          <a:chOff x="0" y="0"/>
          <a:chExt cx="0" cy="0"/>
        </a:xfrm>
      </p:grpSpPr>
      <p:sp>
        <p:nvSpPr>
          <p:cNvPr id="1255" name="Google Shape;1255;p164"/>
          <p:cNvSpPr txBox="1">
            <a:spLocks noGrp="1"/>
          </p:cNvSpPr>
          <p:nvPr>
            <p:ph type="ctrTitle"/>
          </p:nvPr>
        </p:nvSpPr>
        <p:spPr>
          <a:xfrm>
            <a:off x="0" y="2348800"/>
            <a:ext cx="9144000" cy="137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a:t>AMC Cold River Camp</a:t>
            </a:r>
            <a:br>
              <a:rPr lang="en" sz="3600" b="1"/>
            </a:br>
            <a:r>
              <a:rPr lang="en" sz="3600" b="1"/>
              <a:t>Lodge Project Update</a:t>
            </a:r>
            <a:endParaRPr sz="3600" b="1"/>
          </a:p>
        </p:txBody>
      </p:sp>
      <p:sp>
        <p:nvSpPr>
          <p:cNvPr id="1256" name="Google Shape;1256;p164"/>
          <p:cNvSpPr txBox="1">
            <a:spLocks noGrp="1"/>
          </p:cNvSpPr>
          <p:nvPr>
            <p:ph type="subTitle" idx="1"/>
          </p:nvPr>
        </p:nvSpPr>
        <p:spPr>
          <a:xfrm>
            <a:off x="0" y="3568000"/>
            <a:ext cx="9144000" cy="6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38761D"/>
                </a:solidFill>
              </a:rPr>
              <a:t>Questions?</a:t>
            </a:r>
            <a:endParaRPr sz="3600" b="1">
              <a:solidFill>
                <a:srgbClr val="38761D"/>
              </a:solidFill>
            </a:endParaRPr>
          </a:p>
        </p:txBody>
      </p:sp>
      <p:pic>
        <p:nvPicPr>
          <p:cNvPr id="1257" name="Google Shape;1257;p16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45550"/>
            <a:ext cx="9143999" cy="2470550"/>
          </a:xfrm>
          <a:prstGeom prst="rect">
            <a:avLst/>
          </a:prstGeom>
          <a:noFill/>
          <a:ln>
            <a:noFill/>
          </a:ln>
        </p:spPr>
      </p:pic>
      <p:sp>
        <p:nvSpPr>
          <p:cNvPr id="1258" name="Google Shape;1258;p164"/>
          <p:cNvSpPr/>
          <p:nvPr/>
        </p:nvSpPr>
        <p:spPr>
          <a:xfrm>
            <a:off x="-17800" y="4412025"/>
            <a:ext cx="9161700" cy="731700"/>
          </a:xfrm>
          <a:prstGeom prst="rect">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1262"/>
        <p:cNvGrpSpPr/>
        <p:nvPr/>
      </p:nvGrpSpPr>
      <p:grpSpPr>
        <a:xfrm>
          <a:off x="0" y="0"/>
          <a:ext cx="0" cy="0"/>
          <a:chOff x="0" y="0"/>
          <a:chExt cx="0" cy="0"/>
        </a:xfrm>
      </p:grpSpPr>
      <p:sp>
        <p:nvSpPr>
          <p:cNvPr id="1263" name="Google Shape;1263;p165"/>
          <p:cNvSpPr txBox="1">
            <a:spLocks noGrp="1"/>
          </p:cNvSpPr>
          <p:nvPr>
            <p:ph type="ctrTitle"/>
          </p:nvPr>
        </p:nvSpPr>
        <p:spPr>
          <a:xfrm>
            <a:off x="311708" y="13260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AMC CRC Lodge Project</a:t>
            </a:r>
            <a:br>
              <a:rPr lang="en"/>
            </a:br>
            <a:r>
              <a:rPr lang="en" b="1"/>
              <a:t>Thank you!</a:t>
            </a:r>
            <a:endParaRPr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267"/>
        <p:cNvGrpSpPr/>
        <p:nvPr/>
      </p:nvGrpSpPr>
      <p:grpSpPr>
        <a:xfrm>
          <a:off x="0" y="0"/>
          <a:ext cx="0" cy="0"/>
          <a:chOff x="0" y="0"/>
          <a:chExt cx="0" cy="0"/>
        </a:xfrm>
      </p:grpSpPr>
      <p:sp>
        <p:nvSpPr>
          <p:cNvPr id="1268" name="Google Shape;1268;p166"/>
          <p:cNvSpPr txBox="1">
            <a:spLocks noGrp="1"/>
          </p:cNvSpPr>
          <p:nvPr>
            <p:ph type="ctrTitle"/>
          </p:nvPr>
        </p:nvSpPr>
        <p:spPr>
          <a:xfrm>
            <a:off x="311708" y="13260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appendix 1:</a:t>
            </a:r>
            <a:endParaRPr/>
          </a:p>
          <a:p>
            <a:pPr marL="0" lvl="0" indent="0" algn="ctr" rtl="0">
              <a:spcBef>
                <a:spcPts val="0"/>
              </a:spcBef>
              <a:spcAft>
                <a:spcPts val="0"/>
              </a:spcAft>
              <a:buNone/>
            </a:pPr>
            <a:r>
              <a:rPr lang="en"/>
              <a:t>materials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67"/>
          <p:cNvSpPr/>
          <p:nvPr/>
        </p:nvSpPr>
        <p:spPr>
          <a:xfrm>
            <a:off x="6203951" y="4596004"/>
            <a:ext cx="27060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materials / equipment</a:t>
            </a:r>
            <a:endParaRPr sz="1100"/>
          </a:p>
        </p:txBody>
      </p:sp>
      <p:sp>
        <p:nvSpPr>
          <p:cNvPr id="1274" name="Google Shape;1274;p167"/>
          <p:cNvSpPr txBox="1"/>
          <p:nvPr/>
        </p:nvSpPr>
        <p:spPr>
          <a:xfrm>
            <a:off x="261957" y="229326"/>
            <a:ext cx="8790600" cy="6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i="0" u="none" strike="noStrike" cap="none">
                <a:solidFill>
                  <a:srgbClr val="82B50F"/>
                </a:solidFill>
                <a:latin typeface="Open Sans"/>
                <a:ea typeface="Open Sans"/>
                <a:cs typeface="Open Sans"/>
                <a:sym typeface="Open Sans"/>
              </a:rPr>
              <a:t>selecting materials / equip</a:t>
            </a:r>
            <a:endParaRPr sz="1100" b="1"/>
          </a:p>
        </p:txBody>
      </p:sp>
      <p:sp>
        <p:nvSpPr>
          <p:cNvPr id="1275" name="Google Shape;1275;p167"/>
          <p:cNvSpPr txBox="1"/>
          <p:nvPr/>
        </p:nvSpPr>
        <p:spPr>
          <a:xfrm>
            <a:off x="1415827" y="1132921"/>
            <a:ext cx="6801600" cy="3289500"/>
          </a:xfrm>
          <a:prstGeom prst="rect">
            <a:avLst/>
          </a:prstGeom>
          <a:noFill/>
          <a:ln>
            <a:noFill/>
          </a:ln>
        </p:spPr>
        <p:txBody>
          <a:bodyPr spcFirstLastPara="1" wrap="square" lIns="0" tIns="0" rIns="0" bIns="0" anchor="t" anchorCtr="0">
            <a:noAutofit/>
          </a:bodyPr>
          <a:lstStyle/>
          <a:p>
            <a:pPr marL="342900" marR="0" lvl="0" indent="-342900" algn="l" rtl="0">
              <a:spcBef>
                <a:spcPts val="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durability / Long life (100 years)</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local / regional materials</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natural / bio-based materials / chemical content</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recycled content / responsible extraction				</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low / no VOC’s</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acoustic properties</a:t>
            </a:r>
            <a:endParaRPr sz="1800" b="1" i="0" u="none" strike="noStrike" cap="none">
              <a:solidFill>
                <a:schemeClr val="dk1"/>
              </a:solidFill>
              <a:latin typeface="Open Sans Light"/>
              <a:ea typeface="Open Sans Light"/>
              <a:cs typeface="Open Sans Light"/>
              <a:sym typeface="Open Sans Light"/>
            </a:endParaRPr>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occupant control</a:t>
            </a:r>
            <a:endParaRPr sz="1800" b="1" i="0" u="none" strike="noStrike" cap="none">
              <a:solidFill>
                <a:schemeClr val="dk1"/>
              </a:solidFill>
              <a:latin typeface="Open Sans Light"/>
              <a:ea typeface="Open Sans Light"/>
              <a:cs typeface="Open Sans Light"/>
              <a:sym typeface="Open Sans Light"/>
            </a:endParaRPr>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energy efficiency</a:t>
            </a:r>
            <a:endParaRPr sz="1800" b="1" i="0" u="none" strike="noStrike" cap="none">
              <a:solidFill>
                <a:schemeClr val="dk1"/>
              </a:solidFill>
              <a:latin typeface="Open Sans Light"/>
              <a:ea typeface="Open Sans Light"/>
              <a:cs typeface="Open Sans Light"/>
              <a:sym typeface="Open Sans Light"/>
            </a:endParaRPr>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temperature swings (unconditioned spaces)</a:t>
            </a:r>
            <a:endParaRPr sz="1100"/>
          </a:p>
          <a:p>
            <a:pPr marL="342900" marR="0" lvl="0" indent="-342900" algn="l" rtl="0">
              <a:spcBef>
                <a:spcPts val="500"/>
              </a:spcBef>
              <a:spcAft>
                <a:spcPts val="0"/>
              </a:spcAft>
              <a:buClr>
                <a:srgbClr val="82B50F"/>
              </a:buClr>
              <a:buSzPts val="1800"/>
              <a:buFont typeface="Calibri"/>
              <a:buAutoNum type="arabicPeriod"/>
            </a:pPr>
            <a:r>
              <a:rPr lang="en" sz="1800" b="1">
                <a:solidFill>
                  <a:schemeClr val="dk1"/>
                </a:solidFill>
                <a:latin typeface="Open Sans Light"/>
                <a:ea typeface="Open Sans Light"/>
                <a:cs typeface="Open Sans Light"/>
                <a:sym typeface="Open Sans Light"/>
              </a:rPr>
              <a:t> </a:t>
            </a:r>
            <a:r>
              <a:rPr lang="en" sz="1800" b="1" i="0" u="none" strike="noStrike" cap="none">
                <a:solidFill>
                  <a:schemeClr val="dk1"/>
                </a:solidFill>
                <a:latin typeface="Open Sans Light"/>
                <a:ea typeface="Open Sans Light"/>
                <a:cs typeface="Open Sans Light"/>
                <a:sym typeface="Open Sans Light"/>
              </a:rPr>
              <a:t>aesthetics – “studied rusticity”</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68"/>
          <p:cNvSpPr/>
          <p:nvPr/>
        </p:nvSpPr>
        <p:spPr>
          <a:xfrm>
            <a:off x="7388299" y="3518819"/>
            <a:ext cx="1544275" cy="145424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local / regional</a:t>
            </a:r>
            <a:endParaRPr sz="1100"/>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sourcing </a:t>
            </a: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of materials </a:t>
            </a:r>
            <a:endParaRPr sz="1800" b="0" i="0" u="none" strike="noStrike" cap="none">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and FF&amp;E</a:t>
            </a:r>
            <a:endParaRPr sz="1100"/>
          </a:p>
        </p:txBody>
      </p:sp>
      <p:pic>
        <p:nvPicPr>
          <p:cNvPr id="1281" name="Google Shape;1281;p168"/>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431108" y="23117"/>
            <a:ext cx="5948828" cy="5101017"/>
          </a:xfrm>
          <a:prstGeom prst="rect">
            <a:avLst/>
          </a:prstGeom>
          <a:noFill/>
          <a:ln>
            <a:noFill/>
          </a:ln>
        </p:spPr>
      </p:pic>
      <p:sp>
        <p:nvSpPr>
          <p:cNvPr id="1282" name="Google Shape;1282;p168"/>
          <p:cNvSpPr/>
          <p:nvPr/>
        </p:nvSpPr>
        <p:spPr>
          <a:xfrm>
            <a:off x="4049968" y="2022492"/>
            <a:ext cx="1039180" cy="1014256"/>
          </a:xfrm>
          <a:prstGeom prst="ellipse">
            <a:avLst/>
          </a:prstGeom>
          <a:noFill/>
          <a:ln w="38100" cap="flat" cmpd="sng">
            <a:solidFill>
              <a:srgbClr val="42719B"/>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83" name="Google Shape;1283;p168"/>
          <p:cNvSpPr/>
          <p:nvPr/>
        </p:nvSpPr>
        <p:spPr>
          <a:xfrm>
            <a:off x="2182445" y="41323"/>
            <a:ext cx="4754330" cy="5017097"/>
          </a:xfrm>
          <a:prstGeom prst="ellipse">
            <a:avLst/>
          </a:prstGeom>
          <a:noFill/>
          <a:ln w="38100" cap="flat" cmpd="sng">
            <a:solidFill>
              <a:srgbClr val="42719B"/>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284" name="Google Shape;1284;p168"/>
          <p:cNvSpPr txBox="1"/>
          <p:nvPr/>
        </p:nvSpPr>
        <p:spPr>
          <a:xfrm>
            <a:off x="6111693" y="3250746"/>
            <a:ext cx="1156063"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chemeClr val="dk1"/>
                </a:solidFill>
                <a:latin typeface="Calibri"/>
                <a:ea typeface="Calibri"/>
                <a:cs typeface="Calibri"/>
                <a:sym typeface="Calibri"/>
              </a:rPr>
              <a:t>500 mi </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radius</a:t>
            </a:r>
            <a:endParaRPr sz="1100"/>
          </a:p>
        </p:txBody>
      </p:sp>
      <p:sp>
        <p:nvSpPr>
          <p:cNvPr id="1285" name="Google Shape;1285;p168"/>
          <p:cNvSpPr txBox="1"/>
          <p:nvPr/>
        </p:nvSpPr>
        <p:spPr>
          <a:xfrm>
            <a:off x="4963920" y="2733142"/>
            <a:ext cx="1156063"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100 mi </a:t>
            </a:r>
            <a:endParaRPr sz="1100"/>
          </a:p>
          <a:p>
            <a:pPr marL="0" marR="0" lvl="0" indent="0" algn="l" rtl="0">
              <a:spcBef>
                <a:spcPts val="0"/>
              </a:spcBef>
              <a:spcAft>
                <a:spcPts val="0"/>
              </a:spcAft>
              <a:buNone/>
            </a:pPr>
            <a:r>
              <a:rPr lang="en" sz="1400">
                <a:solidFill>
                  <a:schemeClr val="dk1"/>
                </a:solidFill>
                <a:latin typeface="Calibri"/>
                <a:ea typeface="Calibri"/>
                <a:cs typeface="Calibri"/>
                <a:sym typeface="Calibri"/>
              </a:rPr>
              <a:t>radius</a:t>
            </a:r>
            <a:endParaRPr sz="1100"/>
          </a:p>
        </p:txBody>
      </p:sp>
      <p:sp>
        <p:nvSpPr>
          <p:cNvPr id="1286" name="Google Shape;1286;p168"/>
          <p:cNvSpPr/>
          <p:nvPr/>
        </p:nvSpPr>
        <p:spPr>
          <a:xfrm>
            <a:off x="4554268" y="2487855"/>
            <a:ext cx="37409" cy="37409"/>
          </a:xfrm>
          <a:prstGeom prst="ellipse">
            <a:avLst/>
          </a:prstGeom>
          <a:solidFill>
            <a:srgbClr val="FF0000"/>
          </a:solidFill>
          <a:ln w="1270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0000"/>
              </a:solidFill>
              <a:latin typeface="Calibri"/>
              <a:ea typeface="Calibri"/>
              <a:cs typeface="Calibri"/>
              <a:sym typeface="Calibri"/>
            </a:endParaRPr>
          </a:p>
        </p:txBody>
      </p:sp>
      <p:sp>
        <p:nvSpPr>
          <p:cNvPr id="1287" name="Google Shape;1287;p168"/>
          <p:cNvSpPr/>
          <p:nvPr/>
        </p:nvSpPr>
        <p:spPr>
          <a:xfrm>
            <a:off x="7014541" y="122893"/>
            <a:ext cx="2049946" cy="900247"/>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u="none">
                <a:solidFill>
                  <a:srgbClr val="7F7F7F"/>
                </a:solidFill>
                <a:latin typeface="Open Sans"/>
                <a:ea typeface="Open Sans"/>
                <a:cs typeface="Open Sans"/>
                <a:sym typeface="Open Sans"/>
              </a:rPr>
              <a:t>continuing the CRC tradition</a:t>
            </a:r>
            <a:endParaRPr sz="1100"/>
          </a:p>
          <a:p>
            <a:pPr marL="0" marR="0" lvl="0" indent="0" algn="r" rtl="0">
              <a:spcBef>
                <a:spcPts val="0"/>
              </a:spcBef>
              <a:spcAft>
                <a:spcPts val="0"/>
              </a:spcAft>
              <a:buNone/>
            </a:pPr>
            <a:endParaRPr sz="1800" b="0" u="none">
              <a:solidFill>
                <a:srgbClr val="7F7F7F"/>
              </a:solidFill>
              <a:latin typeface="Open Sans"/>
              <a:ea typeface="Open Sans"/>
              <a:cs typeface="Open Sans"/>
              <a:sym typeface="Open Sans"/>
            </a:endParaRPr>
          </a:p>
        </p:txBody>
      </p:sp>
      <p:cxnSp>
        <p:nvCxnSpPr>
          <p:cNvPr id="1288" name="Google Shape;1288;p168"/>
          <p:cNvCxnSpPr/>
          <p:nvPr/>
        </p:nvCxnSpPr>
        <p:spPr>
          <a:xfrm>
            <a:off x="4562631" y="122893"/>
            <a:ext cx="0" cy="5020607"/>
          </a:xfrm>
          <a:prstGeom prst="straightConnector1">
            <a:avLst/>
          </a:prstGeom>
          <a:noFill/>
          <a:ln w="9525" cap="flat" cmpd="sng">
            <a:solidFill>
              <a:schemeClr val="accent1"/>
            </a:solidFill>
            <a:prstDash val="solid"/>
            <a:miter lim="800000"/>
            <a:headEnd type="none" w="sm" len="sm"/>
            <a:tailEnd type="none" w="sm" len="sm"/>
          </a:ln>
        </p:spPr>
      </p:cxnSp>
      <p:cxnSp>
        <p:nvCxnSpPr>
          <p:cNvPr id="1289" name="Google Shape;1289;p168"/>
          <p:cNvCxnSpPr/>
          <p:nvPr/>
        </p:nvCxnSpPr>
        <p:spPr>
          <a:xfrm>
            <a:off x="2007526" y="2513887"/>
            <a:ext cx="589620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69"/>
          <p:cNvSpPr/>
          <p:nvPr/>
        </p:nvSpPr>
        <p:spPr>
          <a:xfrm>
            <a:off x="7931904" y="4596004"/>
            <a:ext cx="1075027"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pic>
        <p:nvPicPr>
          <p:cNvPr id="1295" name="Google Shape;1295;p16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2714" y="0"/>
            <a:ext cx="7929190" cy="5143499"/>
          </a:xfrm>
          <a:prstGeom prst="rect">
            <a:avLst/>
          </a:prstGeom>
          <a:noFill/>
          <a:ln>
            <a:noFill/>
          </a:ln>
        </p:spPr>
      </p:pic>
      <p:sp>
        <p:nvSpPr>
          <p:cNvPr id="1296" name="Google Shape;1296;p169"/>
          <p:cNvSpPr/>
          <p:nvPr/>
        </p:nvSpPr>
        <p:spPr>
          <a:xfrm>
            <a:off x="7617656" y="66245"/>
            <a:ext cx="1389276" cy="1731243"/>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living</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building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challenge</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criteria</a:t>
            </a: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endParaRPr sz="1800">
              <a:solidFill>
                <a:srgbClr val="7F7F7F"/>
              </a:solidFill>
              <a:latin typeface="Open Sans"/>
              <a:ea typeface="Open Sans"/>
              <a:cs typeface="Open Sans"/>
              <a:sym typeface="Open Sans"/>
            </a:endParaRPr>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as guide</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25"/>
          <p:cNvSpPr/>
          <p:nvPr/>
        </p:nvSpPr>
        <p:spPr>
          <a:xfrm>
            <a:off x="6561438" y="4596004"/>
            <a:ext cx="23487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axonometric</a:t>
            </a:r>
            <a:endParaRPr sz="1100"/>
          </a:p>
        </p:txBody>
      </p:sp>
      <p:pic>
        <p:nvPicPr>
          <p:cNvPr id="968" name="Google Shape;968;p12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9100439">
            <a:off x="8175591" y="4096349"/>
            <a:ext cx="563344" cy="485397"/>
          </a:xfrm>
          <a:prstGeom prst="rect">
            <a:avLst/>
          </a:prstGeom>
          <a:noFill/>
          <a:ln>
            <a:noFill/>
          </a:ln>
        </p:spPr>
      </p:pic>
      <p:pic>
        <p:nvPicPr>
          <p:cNvPr id="969" name="Google Shape;969;p125"/>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0" y="0"/>
            <a:ext cx="7217902"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70"/>
          <p:cNvSpPr txBox="1"/>
          <p:nvPr/>
        </p:nvSpPr>
        <p:spPr>
          <a:xfrm>
            <a:off x="578645" y="639366"/>
            <a:ext cx="5614656" cy="6232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exterior materials</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71"/>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sp>
        <p:nvSpPr>
          <p:cNvPr id="1307" name="Google Shape;1307;p171"/>
          <p:cNvSpPr/>
          <p:nvPr/>
        </p:nvSpPr>
        <p:spPr>
          <a:xfrm>
            <a:off x="4767147" y="4324983"/>
            <a:ext cx="414287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wall</a:t>
            </a:r>
            <a:endParaRPr sz="1100"/>
          </a:p>
        </p:txBody>
      </p:sp>
      <p:sp>
        <p:nvSpPr>
          <p:cNvPr id="1308" name="Google Shape;1308;p171"/>
          <p:cNvSpPr/>
          <p:nvPr/>
        </p:nvSpPr>
        <p:spPr>
          <a:xfrm>
            <a:off x="615385" y="2667822"/>
            <a:ext cx="4445876" cy="145424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u="sng">
                <a:solidFill>
                  <a:srgbClr val="7F7F7F"/>
                </a:solidFill>
                <a:latin typeface="Open Sans"/>
                <a:ea typeface="Open Sans"/>
                <a:cs typeface="Open Sans"/>
                <a:sym typeface="Open Sans"/>
              </a:rPr>
              <a:t>shingles</a:t>
            </a:r>
            <a:r>
              <a:rPr lang="en" sz="1800">
                <a:solidFill>
                  <a:srgbClr val="7F7F7F"/>
                </a:solidFill>
                <a:latin typeface="Open Sans"/>
                <a:ea typeface="Open Sans"/>
                <a:cs typeface="Open Sans"/>
                <a:sym typeface="Open Sans"/>
              </a:rPr>
              <a:t>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type: eastern white cedar</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grade: A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exposure 5” +/-</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paint color: green</a:t>
            </a:r>
            <a:endParaRPr sz="1100"/>
          </a:p>
        </p:txBody>
      </p:sp>
      <p:pic>
        <p:nvPicPr>
          <p:cNvPr id="1309" name="Google Shape;1309;p17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237134" y="2540135"/>
            <a:ext cx="2254470" cy="2328972"/>
          </a:xfrm>
          <a:prstGeom prst="rect">
            <a:avLst/>
          </a:prstGeom>
          <a:noFill/>
          <a:ln>
            <a:noFill/>
          </a:ln>
        </p:spPr>
      </p:pic>
      <p:pic>
        <p:nvPicPr>
          <p:cNvPr id="1310" name="Google Shape;1310;p17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0" y="-3388"/>
            <a:ext cx="9144000" cy="254352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72"/>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sp>
        <p:nvSpPr>
          <p:cNvPr id="1316" name="Google Shape;1316;p172"/>
          <p:cNvSpPr/>
          <p:nvPr/>
        </p:nvSpPr>
        <p:spPr>
          <a:xfrm>
            <a:off x="4767147" y="4324983"/>
            <a:ext cx="414287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roofing</a:t>
            </a:r>
            <a:endParaRPr sz="1100"/>
          </a:p>
        </p:txBody>
      </p:sp>
      <p:pic>
        <p:nvPicPr>
          <p:cNvPr id="1317" name="Google Shape;1317;p17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75630" y="58544"/>
            <a:ext cx="7711069" cy="4864461"/>
          </a:xfrm>
          <a:prstGeom prst="rect">
            <a:avLst/>
          </a:prstGeom>
          <a:noFill/>
          <a:ln>
            <a:noFill/>
          </a:ln>
        </p:spPr>
      </p:pic>
      <p:sp>
        <p:nvSpPr>
          <p:cNvPr id="1318" name="Google Shape;1318;p172"/>
          <p:cNvSpPr/>
          <p:nvPr/>
        </p:nvSpPr>
        <p:spPr>
          <a:xfrm>
            <a:off x="5427429" y="2581836"/>
            <a:ext cx="2308303" cy="2360418"/>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19" name="Google Shape;1319;p172"/>
          <p:cNvSpPr/>
          <p:nvPr/>
        </p:nvSpPr>
        <p:spPr>
          <a:xfrm>
            <a:off x="5362580" y="2440089"/>
            <a:ext cx="2458844"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IKO – cool colors</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dimensional shingle</a:t>
            </a:r>
            <a:endParaRPr sz="1100"/>
          </a:p>
        </p:txBody>
      </p:sp>
      <p:pic>
        <p:nvPicPr>
          <p:cNvPr id="1320" name="Google Shape;1320;p172"/>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5427429" y="3302980"/>
            <a:ext cx="2449766" cy="1466148"/>
          </a:xfrm>
          <a:prstGeom prst="rect">
            <a:avLst/>
          </a:prstGeom>
          <a:noFill/>
          <a:ln>
            <a:noFill/>
          </a:ln>
        </p:spPr>
      </p:pic>
      <p:sp>
        <p:nvSpPr>
          <p:cNvPr id="1321" name="Google Shape;1321;p172"/>
          <p:cNvSpPr/>
          <p:nvPr/>
        </p:nvSpPr>
        <p:spPr>
          <a:xfrm>
            <a:off x="6937032" y="502128"/>
            <a:ext cx="1972994" cy="965923"/>
          </a:xfrm>
          <a:prstGeom prst="wedgeRoundRectCallout">
            <a:avLst>
              <a:gd name="adj1" fmla="val -39937"/>
              <a:gd name="adj2" fmla="val 158391"/>
              <a:gd name="adj3" fmla="val 16667"/>
            </a:avLst>
          </a:prstGeom>
          <a:solidFill>
            <a:schemeClr val="lt1"/>
          </a:solidFill>
          <a:ln w="9525"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r>
              <a:rPr lang="en" sz="1400" b="1">
                <a:solidFill>
                  <a:srgbClr val="548135"/>
                </a:solidFill>
                <a:latin typeface="Calibri"/>
                <a:ea typeface="Calibri"/>
                <a:cs typeface="Calibri"/>
                <a:sym typeface="Calibri"/>
              </a:rPr>
              <a:t>“cool colors” reduce heat gain.</a:t>
            </a:r>
            <a:r>
              <a:rPr lang="en" b="1">
                <a:solidFill>
                  <a:srgbClr val="548135"/>
                </a:solidFill>
                <a:latin typeface="Calibri"/>
                <a:ea typeface="Calibri"/>
                <a:cs typeface="Calibri"/>
                <a:sym typeface="Calibri"/>
              </a:rPr>
              <a:t> </a:t>
            </a:r>
            <a:r>
              <a:rPr lang="en" sz="1400" b="1">
                <a:solidFill>
                  <a:srgbClr val="548135"/>
                </a:solidFill>
                <a:latin typeface="Calibri"/>
                <a:ea typeface="Calibri"/>
                <a:cs typeface="Calibri"/>
                <a:sym typeface="Calibri"/>
              </a:rPr>
              <a:t>Select final color on-site with actual samples </a:t>
            </a:r>
            <a:endParaRPr sz="1100"/>
          </a:p>
        </p:txBody>
      </p:sp>
      <p:sp>
        <p:nvSpPr>
          <p:cNvPr id="1322" name="Google Shape;1322;p172"/>
          <p:cNvSpPr/>
          <p:nvPr/>
        </p:nvSpPr>
        <p:spPr>
          <a:xfrm>
            <a:off x="348175" y="3076245"/>
            <a:ext cx="2321168" cy="685800"/>
          </a:xfrm>
          <a:prstGeom prst="roundRect">
            <a:avLst>
              <a:gd name="adj" fmla="val 16667"/>
            </a:avLst>
          </a:prstGeom>
          <a:solidFill>
            <a:srgbClr val="FFFFFF">
              <a:alpha val="63921"/>
            </a:srgbClr>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a:solidFill>
                <a:srgbClr val="548135"/>
              </a:solidFill>
              <a:latin typeface="Calibri"/>
              <a:ea typeface="Calibri"/>
              <a:cs typeface="Calibri"/>
              <a:sym typeface="Calibri"/>
            </a:endParaRPr>
          </a:p>
          <a:p>
            <a:pPr marL="0" marR="0" lvl="0" indent="0" algn="ctr" rtl="0">
              <a:spcBef>
                <a:spcPts val="0"/>
              </a:spcBef>
              <a:spcAft>
                <a:spcPts val="0"/>
              </a:spcAft>
              <a:buNone/>
            </a:pPr>
            <a:r>
              <a:rPr lang="en" sz="1400" b="1">
                <a:solidFill>
                  <a:srgbClr val="548135"/>
                </a:solidFill>
                <a:latin typeface="Calibri"/>
                <a:ea typeface="Calibri"/>
                <a:cs typeface="Calibri"/>
                <a:sym typeface="Calibri"/>
              </a:rPr>
              <a:t>Light color can show algae stains (@ north side)</a:t>
            </a:r>
            <a:endParaRPr sz="1100"/>
          </a:p>
          <a:p>
            <a:pPr marL="0" marR="0" lvl="0" indent="0" algn="ctr" rtl="0">
              <a:spcBef>
                <a:spcPts val="0"/>
              </a:spcBef>
              <a:spcAft>
                <a:spcPts val="0"/>
              </a:spcAft>
              <a:buNone/>
            </a:pPr>
            <a:r>
              <a:rPr lang="en" sz="1400" b="1">
                <a:solidFill>
                  <a:srgbClr val="548135"/>
                </a:solidFill>
                <a:latin typeface="Calibri"/>
                <a:ea typeface="Calibri"/>
                <a:cs typeface="Calibri"/>
                <a:sym typeface="Calibri"/>
              </a:rPr>
              <a:t> not recommended</a:t>
            </a:r>
            <a:endParaRPr sz="1100"/>
          </a:p>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73"/>
          <p:cNvSpPr/>
          <p:nvPr/>
        </p:nvSpPr>
        <p:spPr>
          <a:xfrm>
            <a:off x="7741508" y="4324983"/>
            <a:ext cx="1101611"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window</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pic>
        <p:nvPicPr>
          <p:cNvPr id="1328" name="Google Shape;1328;p17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834054" y="451625"/>
            <a:ext cx="2500661" cy="3342988"/>
          </a:xfrm>
          <a:prstGeom prst="rect">
            <a:avLst/>
          </a:prstGeom>
          <a:noFill/>
          <a:ln>
            <a:noFill/>
          </a:ln>
        </p:spPr>
      </p:pic>
      <p:pic>
        <p:nvPicPr>
          <p:cNvPr id="1329" name="Google Shape;1329;p173"/>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861431" y="0"/>
            <a:ext cx="3249187" cy="4324983"/>
          </a:xfrm>
          <a:prstGeom prst="rect">
            <a:avLst/>
          </a:prstGeom>
          <a:noFill/>
          <a:ln>
            <a:noFill/>
          </a:ln>
        </p:spPr>
      </p:pic>
      <p:sp>
        <p:nvSpPr>
          <p:cNvPr id="1330" name="Google Shape;1330;p173"/>
          <p:cNvSpPr/>
          <p:nvPr/>
        </p:nvSpPr>
        <p:spPr>
          <a:xfrm>
            <a:off x="706446" y="3621488"/>
            <a:ext cx="2785846"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glider (horizontal muntin)</a:t>
            </a:r>
            <a:endParaRPr sz="1100"/>
          </a:p>
        </p:txBody>
      </p:sp>
      <p:sp>
        <p:nvSpPr>
          <p:cNvPr id="1331" name="Google Shape;1331;p173"/>
          <p:cNvSpPr/>
          <p:nvPr/>
        </p:nvSpPr>
        <p:spPr>
          <a:xfrm>
            <a:off x="4110616" y="3610255"/>
            <a:ext cx="312985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double hung (vertical muntin)</a:t>
            </a:r>
            <a:endParaRPr sz="1100"/>
          </a:p>
        </p:txBody>
      </p:sp>
      <p:cxnSp>
        <p:nvCxnSpPr>
          <p:cNvPr id="1332" name="Google Shape;1332;p173"/>
          <p:cNvCxnSpPr/>
          <p:nvPr/>
        </p:nvCxnSpPr>
        <p:spPr>
          <a:xfrm rot="10800000">
            <a:off x="2668131" y="1677201"/>
            <a:ext cx="569249" cy="0"/>
          </a:xfrm>
          <a:prstGeom prst="straightConnector1">
            <a:avLst/>
          </a:prstGeom>
          <a:noFill/>
          <a:ln w="34925" cap="flat" cmpd="sng">
            <a:solidFill>
              <a:srgbClr val="A5A5A5"/>
            </a:solidFill>
            <a:prstDash val="solid"/>
            <a:miter lim="800000"/>
            <a:headEnd type="none" w="sm" len="sm"/>
            <a:tailEnd type="triangle" w="med" len="med"/>
          </a:ln>
        </p:spPr>
      </p:cxnSp>
      <p:cxnSp>
        <p:nvCxnSpPr>
          <p:cNvPr id="1333" name="Google Shape;1333;p173"/>
          <p:cNvCxnSpPr/>
          <p:nvPr/>
        </p:nvCxnSpPr>
        <p:spPr>
          <a:xfrm>
            <a:off x="1798135" y="1677201"/>
            <a:ext cx="602470" cy="0"/>
          </a:xfrm>
          <a:prstGeom prst="straightConnector1">
            <a:avLst/>
          </a:prstGeom>
          <a:noFill/>
          <a:ln w="34925" cap="flat" cmpd="sng">
            <a:solidFill>
              <a:srgbClr val="A5A5A5"/>
            </a:solidFill>
            <a:prstDash val="solid"/>
            <a:miter lim="800000"/>
            <a:headEnd type="none" w="sm" len="sm"/>
            <a:tailEnd type="triangle" w="med" len="med"/>
          </a:ln>
        </p:spPr>
      </p:cxnSp>
      <p:cxnSp>
        <p:nvCxnSpPr>
          <p:cNvPr id="1334" name="Google Shape;1334;p173"/>
          <p:cNvCxnSpPr/>
          <p:nvPr/>
        </p:nvCxnSpPr>
        <p:spPr>
          <a:xfrm rot="10800000">
            <a:off x="5915026" y="2395258"/>
            <a:ext cx="0" cy="600076"/>
          </a:xfrm>
          <a:prstGeom prst="straightConnector1">
            <a:avLst/>
          </a:prstGeom>
          <a:noFill/>
          <a:ln w="34925" cap="flat" cmpd="sng">
            <a:solidFill>
              <a:srgbClr val="A5A5A5"/>
            </a:solidFill>
            <a:prstDash val="solid"/>
            <a:miter lim="800000"/>
            <a:headEnd type="none" w="sm" len="sm"/>
            <a:tailEnd type="triangle" w="med" len="med"/>
          </a:ln>
        </p:spPr>
      </p:cxnSp>
      <p:cxnSp>
        <p:nvCxnSpPr>
          <p:cNvPr id="1335" name="Google Shape;1335;p173"/>
          <p:cNvCxnSpPr/>
          <p:nvPr/>
        </p:nvCxnSpPr>
        <p:spPr>
          <a:xfrm flipH="1">
            <a:off x="5915025" y="1232480"/>
            <a:ext cx="1680" cy="598395"/>
          </a:xfrm>
          <a:prstGeom prst="straightConnector1">
            <a:avLst/>
          </a:prstGeom>
          <a:noFill/>
          <a:ln w="34925" cap="flat" cmpd="sng">
            <a:solidFill>
              <a:srgbClr val="A5A5A5"/>
            </a:solidFill>
            <a:prstDash val="solid"/>
            <a:miter lim="800000"/>
            <a:headEnd type="none" w="sm" len="sm"/>
            <a:tailEnd type="triangle" w="med" len="med"/>
          </a:ln>
        </p:spPr>
      </p:cxnSp>
      <p:sp>
        <p:nvSpPr>
          <p:cNvPr id="1336" name="Google Shape;1336;p173"/>
          <p:cNvSpPr/>
          <p:nvPr/>
        </p:nvSpPr>
        <p:spPr>
          <a:xfrm>
            <a:off x="1676644" y="2096893"/>
            <a:ext cx="783204" cy="65599"/>
          </a:xfrm>
          <a:custGeom>
            <a:avLst/>
            <a:gdLst/>
            <a:ahLst/>
            <a:cxnLst/>
            <a:rect l="l" t="t" r="r" b="b"/>
            <a:pathLst>
              <a:path w="1044272" h="87465" extrusionOk="0">
                <a:moveTo>
                  <a:pt x="0" y="37106"/>
                </a:moveTo>
                <a:lnTo>
                  <a:pt x="1044272" y="0"/>
                </a:lnTo>
                <a:lnTo>
                  <a:pt x="1038971" y="45058"/>
                </a:lnTo>
                <a:lnTo>
                  <a:pt x="2651" y="87465"/>
                </a:lnTo>
                <a:lnTo>
                  <a:pt x="0" y="37106"/>
                </a:lnTo>
                <a:close/>
              </a:path>
            </a:pathLst>
          </a:custGeom>
          <a:solidFill>
            <a:srgbClr val="F7D896"/>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7" name="Google Shape;1337;p173"/>
          <p:cNvSpPr/>
          <p:nvPr/>
        </p:nvSpPr>
        <p:spPr>
          <a:xfrm>
            <a:off x="2591131" y="2058393"/>
            <a:ext cx="742454" cy="65599"/>
          </a:xfrm>
          <a:custGeom>
            <a:avLst/>
            <a:gdLst/>
            <a:ahLst/>
            <a:cxnLst/>
            <a:rect l="l" t="t" r="r" b="b"/>
            <a:pathLst>
              <a:path w="1044272" h="87465" extrusionOk="0">
                <a:moveTo>
                  <a:pt x="0" y="37106"/>
                </a:moveTo>
                <a:lnTo>
                  <a:pt x="1044272" y="0"/>
                </a:lnTo>
                <a:lnTo>
                  <a:pt x="1038971" y="45058"/>
                </a:lnTo>
                <a:lnTo>
                  <a:pt x="2651" y="87465"/>
                </a:lnTo>
                <a:lnTo>
                  <a:pt x="0" y="37106"/>
                </a:lnTo>
                <a:close/>
              </a:path>
            </a:pathLst>
          </a:custGeom>
          <a:solidFill>
            <a:srgbClr val="F7D896"/>
          </a:solid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38" name="Google Shape;1338;p173"/>
          <p:cNvSpPr/>
          <p:nvPr/>
        </p:nvSpPr>
        <p:spPr>
          <a:xfrm>
            <a:off x="2203205" y="4459319"/>
            <a:ext cx="4086383"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at least two potential window types.</a:t>
            </a:r>
            <a:endParaRPr sz="1100"/>
          </a:p>
        </p:txBody>
      </p:sp>
      <p:sp>
        <p:nvSpPr>
          <p:cNvPr id="1339" name="Google Shape;1339;p173"/>
          <p:cNvSpPr txBox="1"/>
          <p:nvPr/>
        </p:nvSpPr>
        <p:spPr>
          <a:xfrm>
            <a:off x="7240475" y="249676"/>
            <a:ext cx="1829384" cy="339323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Qualities:</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interior finish – stained wood</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exterior finish – clad or painted?</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factory made or regional wood shop?</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glass – single pane </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maximize north view </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Winterizing/security</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ease of operation by guest</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clearance at tables</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simple, long lasting hardware</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74"/>
          <p:cNvSpPr txBox="1"/>
          <p:nvPr/>
        </p:nvSpPr>
        <p:spPr>
          <a:xfrm>
            <a:off x="578645" y="639366"/>
            <a:ext cx="3695861" cy="62324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a:solidFill>
                  <a:srgbClr val="82B50F"/>
                </a:solidFill>
                <a:latin typeface="Open Sans Light"/>
                <a:ea typeface="Open Sans Light"/>
                <a:cs typeface="Open Sans Light"/>
                <a:sym typeface="Open Sans Light"/>
              </a:rPr>
              <a:t>interior materials</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75"/>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pic>
        <p:nvPicPr>
          <p:cNvPr id="1350" name="Google Shape;1350;p17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51272" y="158902"/>
            <a:ext cx="3210374" cy="2295268"/>
          </a:xfrm>
          <a:prstGeom prst="rect">
            <a:avLst/>
          </a:prstGeom>
          <a:noFill/>
          <a:ln>
            <a:noFill/>
          </a:ln>
        </p:spPr>
      </p:pic>
      <p:pic>
        <p:nvPicPr>
          <p:cNvPr id="1351" name="Google Shape;1351;p175"/>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276002" y="2224669"/>
            <a:ext cx="5411121" cy="2893741"/>
          </a:xfrm>
          <a:prstGeom prst="rect">
            <a:avLst/>
          </a:prstGeom>
          <a:noFill/>
          <a:ln>
            <a:noFill/>
          </a:ln>
        </p:spPr>
      </p:pic>
      <p:pic>
        <p:nvPicPr>
          <p:cNvPr id="1352" name="Google Shape;1352;p175"/>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6213260" y="327455"/>
            <a:ext cx="2079449" cy="3286897"/>
          </a:xfrm>
          <a:prstGeom prst="rect">
            <a:avLst/>
          </a:prstGeom>
          <a:noFill/>
          <a:ln>
            <a:noFill/>
          </a:ln>
        </p:spPr>
      </p:pic>
      <p:sp>
        <p:nvSpPr>
          <p:cNvPr id="1353" name="Google Shape;1353;p175"/>
          <p:cNvSpPr/>
          <p:nvPr/>
        </p:nvSpPr>
        <p:spPr>
          <a:xfrm>
            <a:off x="2233030" y="2168421"/>
            <a:ext cx="3430177"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mid tone stain on clear select eastern white pine</a:t>
            </a:r>
            <a:endParaRPr sz="1100"/>
          </a:p>
        </p:txBody>
      </p:sp>
      <p:sp>
        <p:nvSpPr>
          <p:cNvPr id="1354" name="Google Shape;1354;p175"/>
          <p:cNvSpPr/>
          <p:nvPr/>
        </p:nvSpPr>
        <p:spPr>
          <a:xfrm>
            <a:off x="6003421" y="3614352"/>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nickelback profile</a:t>
            </a:r>
            <a:endParaRPr sz="1100"/>
          </a:p>
        </p:txBody>
      </p:sp>
      <p:pic>
        <p:nvPicPr>
          <p:cNvPr id="1355" name="Google Shape;1355;p175"/>
          <p:cNvPicPr preferRelativeResize="0"/>
          <p:nvPr/>
        </p:nvPicPr>
        <p:blipFill rotWithShape="1">
          <a:blip r:embed="rId6">
            <a:alphaModFix/>
          </a:blip>
          <a:srcRect/>
          <a:stretch/>
        </p:blipFill>
        <p:spPr>
          <a:xfrm>
            <a:off x="3960902" y="327455"/>
            <a:ext cx="1785938" cy="1785938"/>
          </a:xfrm>
          <a:prstGeom prst="rect">
            <a:avLst/>
          </a:prstGeom>
          <a:noFill/>
          <a:ln>
            <a:noFill/>
          </a:ln>
        </p:spPr>
      </p:pic>
      <p:sp>
        <p:nvSpPr>
          <p:cNvPr id="1356" name="Google Shape;1356;p175"/>
          <p:cNvSpPr/>
          <p:nvPr/>
        </p:nvSpPr>
        <p:spPr>
          <a:xfrm>
            <a:off x="6561437" y="4249756"/>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 room walls</a:t>
            </a:r>
            <a:endParaRPr sz="1100"/>
          </a:p>
        </p:txBody>
      </p:sp>
      <p:sp>
        <p:nvSpPr>
          <p:cNvPr id="1357" name="Google Shape;1357;p175"/>
          <p:cNvSpPr txBox="1"/>
          <p:nvPr/>
        </p:nvSpPr>
        <p:spPr>
          <a:xfrm>
            <a:off x="6883090" y="1764681"/>
            <a:ext cx="1020337"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D8D8D8"/>
                </a:solidFill>
                <a:latin typeface="Calibri"/>
                <a:ea typeface="Calibri"/>
                <a:cs typeface="Calibri"/>
                <a:sym typeface="Calibri"/>
              </a:rPr>
              <a:t>1/8” gap</a:t>
            </a:r>
            <a:endParaRPr sz="1100"/>
          </a:p>
        </p:txBody>
      </p:sp>
      <p:cxnSp>
        <p:nvCxnSpPr>
          <p:cNvPr id="1358" name="Google Shape;1358;p175"/>
          <p:cNvCxnSpPr/>
          <p:nvPr/>
        </p:nvCxnSpPr>
        <p:spPr>
          <a:xfrm flipH="1">
            <a:off x="6657278" y="1903181"/>
            <a:ext cx="225812" cy="576864"/>
          </a:xfrm>
          <a:prstGeom prst="straightConnector1">
            <a:avLst/>
          </a:prstGeom>
          <a:noFill/>
          <a:ln w="19050" cap="flat" cmpd="sng">
            <a:solidFill>
              <a:srgbClr val="F2F2F2"/>
            </a:solidFill>
            <a:prstDash val="solid"/>
            <a:miter lim="800000"/>
            <a:headEnd type="none" w="sm" len="sm"/>
            <a:tailEnd type="triangle" w="med" len="med"/>
          </a:ln>
        </p:spPr>
      </p:cxnSp>
      <p:cxnSp>
        <p:nvCxnSpPr>
          <p:cNvPr id="1359" name="Google Shape;1359;p175"/>
          <p:cNvCxnSpPr/>
          <p:nvPr/>
        </p:nvCxnSpPr>
        <p:spPr>
          <a:xfrm>
            <a:off x="476715" y="4439606"/>
            <a:ext cx="3780263" cy="0"/>
          </a:xfrm>
          <a:prstGeom prst="straightConnector1">
            <a:avLst/>
          </a:prstGeom>
          <a:noFill/>
          <a:ln w="22225" cap="flat" cmpd="sng">
            <a:solidFill>
              <a:schemeClr val="dk1"/>
            </a:solidFill>
            <a:prstDash val="solid"/>
            <a:miter lim="800000"/>
            <a:headEnd type="none" w="sm" len="sm"/>
            <a:tailEnd type="none" w="sm" len="sm"/>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76"/>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materials</a:t>
            </a:r>
            <a:endParaRPr sz="1100"/>
          </a:p>
        </p:txBody>
      </p:sp>
      <p:sp>
        <p:nvSpPr>
          <p:cNvPr id="1365" name="Google Shape;1365;p176"/>
          <p:cNvSpPr/>
          <p:nvPr/>
        </p:nvSpPr>
        <p:spPr>
          <a:xfrm>
            <a:off x="4767147" y="4324983"/>
            <a:ext cx="414287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 room floor</a:t>
            </a:r>
            <a:endParaRPr sz="1100"/>
          </a:p>
        </p:txBody>
      </p:sp>
      <p:pic>
        <p:nvPicPr>
          <p:cNvPr id="1366" name="Google Shape;1366;p17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50256" y="98561"/>
            <a:ext cx="2798806" cy="4044684"/>
          </a:xfrm>
          <a:prstGeom prst="rect">
            <a:avLst/>
          </a:prstGeom>
          <a:noFill/>
          <a:ln>
            <a:noFill/>
          </a:ln>
        </p:spPr>
      </p:pic>
      <p:sp>
        <p:nvSpPr>
          <p:cNvPr id="1367" name="Google Shape;1367;p176"/>
          <p:cNvSpPr/>
          <p:nvPr/>
        </p:nvSpPr>
        <p:spPr>
          <a:xfrm>
            <a:off x="2303226" y="4151858"/>
            <a:ext cx="745837"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oak</a:t>
            </a:r>
            <a:endParaRPr sz="1100"/>
          </a:p>
        </p:txBody>
      </p:sp>
      <p:pic>
        <p:nvPicPr>
          <p:cNvPr id="1368" name="Google Shape;1368;p17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141110" y="135796"/>
            <a:ext cx="3252075" cy="3999287"/>
          </a:xfrm>
          <a:prstGeom prst="rect">
            <a:avLst/>
          </a:prstGeom>
          <a:noFill/>
          <a:ln>
            <a:noFill/>
          </a:ln>
        </p:spPr>
      </p:pic>
      <p:sp>
        <p:nvSpPr>
          <p:cNvPr id="1369" name="Google Shape;1369;p176"/>
          <p:cNvSpPr/>
          <p:nvPr/>
        </p:nvSpPr>
        <p:spPr>
          <a:xfrm>
            <a:off x="3882766" y="4151858"/>
            <a:ext cx="251041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douglas fir? (not local) </a:t>
            </a:r>
            <a:endParaRPr sz="1100"/>
          </a:p>
        </p:txBody>
      </p:sp>
      <p:sp>
        <p:nvSpPr>
          <p:cNvPr id="1370" name="Google Shape;1370;p176"/>
          <p:cNvSpPr txBox="1"/>
          <p:nvPr/>
        </p:nvSpPr>
        <p:spPr>
          <a:xfrm>
            <a:off x="6756057" y="213154"/>
            <a:ext cx="2242751" cy="46397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Floor decisions</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 sz="1400">
                <a:solidFill>
                  <a:schemeClr val="dk1"/>
                </a:solidFill>
                <a:latin typeface="Calibri"/>
                <a:ea typeface="Calibri"/>
                <a:cs typeface="Calibri"/>
                <a:sym typeface="Calibri"/>
              </a:rPr>
              <a:t>northern hardwoods include:</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white and red oak</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maple</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yellow and red birch</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ash</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cherry</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hickory</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walnut</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Beech</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 sz="1400">
                <a:solidFill>
                  <a:schemeClr val="dk1"/>
                </a:solidFill>
                <a:latin typeface="Calibri"/>
                <a:ea typeface="Calibri"/>
                <a:cs typeface="Calibri"/>
                <a:sym typeface="Calibri"/>
              </a:rPr>
              <a:t>Quarter sawn and rift sawn minimize movement due to moisture and temperature with changing season.</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177"/>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acoustics</a:t>
            </a:r>
            <a:endParaRPr sz="1100"/>
          </a:p>
        </p:txBody>
      </p:sp>
      <p:sp>
        <p:nvSpPr>
          <p:cNvPr id="1376" name="Google Shape;1376;p177"/>
          <p:cNvSpPr/>
          <p:nvPr/>
        </p:nvSpPr>
        <p:spPr>
          <a:xfrm>
            <a:off x="5277096" y="3908217"/>
            <a:ext cx="3482093"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acoustical panel – high NRC .90</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between joists</a:t>
            </a:r>
            <a:endParaRPr sz="1100"/>
          </a:p>
        </p:txBody>
      </p:sp>
      <p:pic>
        <p:nvPicPr>
          <p:cNvPr id="1377" name="Google Shape;1377;p17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962611" y="75156"/>
            <a:ext cx="4111061" cy="3316265"/>
          </a:xfrm>
          <a:prstGeom prst="rect">
            <a:avLst/>
          </a:prstGeom>
          <a:noFill/>
          <a:ln>
            <a:noFill/>
          </a:ln>
        </p:spPr>
      </p:pic>
      <p:pic>
        <p:nvPicPr>
          <p:cNvPr id="1378" name="Google Shape;1378;p177"/>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84562" y="536951"/>
            <a:ext cx="3999431" cy="42321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78"/>
          <p:cNvSpPr/>
          <p:nvPr/>
        </p:nvSpPr>
        <p:spPr>
          <a:xfrm>
            <a:off x="5173757" y="4728197"/>
            <a:ext cx="3736270"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dining room ceiling fixtures</a:t>
            </a:r>
            <a:endParaRPr sz="1100"/>
          </a:p>
        </p:txBody>
      </p:sp>
      <p:pic>
        <p:nvPicPr>
          <p:cNvPr id="1384" name="Google Shape;1384;p17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521" y="1692269"/>
            <a:ext cx="4366932" cy="2793627"/>
          </a:xfrm>
          <a:prstGeom prst="rect">
            <a:avLst/>
          </a:prstGeom>
          <a:noFill/>
          <a:ln>
            <a:noFill/>
          </a:ln>
        </p:spPr>
      </p:pic>
      <p:sp>
        <p:nvSpPr>
          <p:cNvPr id="1385" name="Google Shape;1385;p178"/>
          <p:cNvSpPr/>
          <p:nvPr/>
        </p:nvSpPr>
        <p:spPr>
          <a:xfrm>
            <a:off x="639246" y="4045112"/>
            <a:ext cx="2844052"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fans – Minka-Aire “Roto” </a:t>
            </a:r>
            <a:endParaRPr sz="1100"/>
          </a:p>
        </p:txBody>
      </p:sp>
      <p:sp>
        <p:nvSpPr>
          <p:cNvPr id="1386" name="Google Shape;1386;p178"/>
          <p:cNvSpPr/>
          <p:nvPr/>
        </p:nvSpPr>
        <p:spPr>
          <a:xfrm>
            <a:off x="5173757" y="4045112"/>
            <a:ext cx="3482093"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lights – Pendant 14”, opal glass</a:t>
            </a:r>
            <a:endParaRPr sz="1100"/>
          </a:p>
        </p:txBody>
      </p:sp>
      <p:pic>
        <p:nvPicPr>
          <p:cNvPr id="1387" name="Google Shape;1387;p178"/>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105672" y="232275"/>
            <a:ext cx="2550177" cy="3597353"/>
          </a:xfrm>
          <a:prstGeom prst="rect">
            <a:avLst/>
          </a:prstGeom>
          <a:noFill/>
          <a:ln>
            <a:noFill/>
          </a:ln>
        </p:spPr>
      </p:pic>
      <p:pic>
        <p:nvPicPr>
          <p:cNvPr id="1388" name="Google Shape;1388;p178"/>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3483298" y="124020"/>
            <a:ext cx="2623141" cy="2637134"/>
          </a:xfrm>
          <a:prstGeom prst="rect">
            <a:avLst/>
          </a:prstGeom>
          <a:noFill/>
          <a:ln>
            <a:noFill/>
          </a:ln>
        </p:spPr>
      </p:pic>
      <p:sp>
        <p:nvSpPr>
          <p:cNvPr id="1389" name="Google Shape;1389;p178"/>
          <p:cNvSpPr/>
          <p:nvPr/>
        </p:nvSpPr>
        <p:spPr>
          <a:xfrm>
            <a:off x="4463762" y="2725737"/>
            <a:ext cx="1516559"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photometrics</a:t>
            </a:r>
            <a:endParaRPr sz="1800">
              <a:solidFill>
                <a:srgbClr val="7F7F7F"/>
              </a:solidFill>
              <a:latin typeface="Open Sans"/>
              <a:ea typeface="Open Sans"/>
              <a:cs typeface="Open Sans"/>
              <a:sym typeface="Open Sans"/>
            </a:endParaRPr>
          </a:p>
        </p:txBody>
      </p:sp>
      <p:sp>
        <p:nvSpPr>
          <p:cNvPr id="1390" name="Google Shape;1390;p178"/>
          <p:cNvSpPr txBox="1"/>
          <p:nvPr/>
        </p:nvSpPr>
        <p:spPr>
          <a:xfrm>
            <a:off x="289420" y="232275"/>
            <a:ext cx="2913076" cy="152349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some lighting factors</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photometrics – uplight</a:t>
            </a:r>
            <a:endParaRPr sz="1400">
              <a:solidFill>
                <a:schemeClr val="dk1"/>
              </a:solidFill>
              <a:latin typeface="Calibri"/>
              <a:ea typeface="Calibri"/>
              <a:cs typeface="Calibri"/>
              <a:sym typeface="Calibri"/>
            </a:endParaRPr>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energy - LED</a:t>
            </a:r>
            <a:endParaRPr sz="1100"/>
          </a:p>
          <a:p>
            <a:pPr marL="215900" marR="0" lvl="0" indent="-215900" algn="l" rtl="0">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aesthetics - complimentary to historical fixtures</a:t>
            </a:r>
            <a:endParaRPr sz="1100"/>
          </a:p>
          <a:p>
            <a:pPr marL="215900" marR="0" lvl="0" indent="-127000" algn="l" rtl="0">
              <a:spcBef>
                <a:spcPts val="0"/>
              </a:spcBef>
              <a:spcAft>
                <a:spcPts val="0"/>
              </a:spcAft>
              <a:buClr>
                <a:schemeClr val="dk1"/>
              </a:buClr>
              <a:buSzPts val="1400"/>
              <a:buFont typeface="Arial"/>
              <a:buNone/>
            </a:pPr>
            <a:endParaRPr sz="14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79"/>
          <p:cNvSpPr/>
          <p:nvPr/>
        </p:nvSpPr>
        <p:spPr>
          <a:xfrm>
            <a:off x="7017707" y="4650625"/>
            <a:ext cx="1892320"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kitchen finishes</a:t>
            </a:r>
            <a:endParaRPr sz="1100"/>
          </a:p>
        </p:txBody>
      </p:sp>
      <p:sp>
        <p:nvSpPr>
          <p:cNvPr id="1396" name="Google Shape;1396;p179"/>
          <p:cNvSpPr/>
          <p:nvPr/>
        </p:nvSpPr>
        <p:spPr>
          <a:xfrm>
            <a:off x="389409" y="3748203"/>
            <a:ext cx="2040616"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clgs – plank?</a:t>
            </a:r>
            <a:endParaRPr sz="1100"/>
          </a:p>
        </p:txBody>
      </p:sp>
      <p:pic>
        <p:nvPicPr>
          <p:cNvPr id="1397" name="Google Shape;1397;p17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5914750" y="1108599"/>
            <a:ext cx="3047623" cy="2588175"/>
          </a:xfrm>
          <a:prstGeom prst="rect">
            <a:avLst/>
          </a:prstGeom>
          <a:noFill/>
          <a:ln>
            <a:noFill/>
          </a:ln>
        </p:spPr>
      </p:pic>
      <p:sp>
        <p:nvSpPr>
          <p:cNvPr id="1398" name="Google Shape;1398;p179"/>
          <p:cNvSpPr/>
          <p:nvPr/>
        </p:nvSpPr>
        <p:spPr>
          <a:xfrm>
            <a:off x="5860519" y="3696773"/>
            <a:ext cx="2659838"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walls – wood horizontal shiplap</a:t>
            </a:r>
            <a:endParaRPr sz="1100"/>
          </a:p>
        </p:txBody>
      </p:sp>
      <p:pic>
        <p:nvPicPr>
          <p:cNvPr id="1399" name="Google Shape;1399;p17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242698" y="1108598"/>
            <a:ext cx="2891185" cy="2588175"/>
          </a:xfrm>
          <a:prstGeom prst="rect">
            <a:avLst/>
          </a:prstGeom>
          <a:noFill/>
          <a:ln>
            <a:noFill/>
          </a:ln>
        </p:spPr>
      </p:pic>
      <p:pic>
        <p:nvPicPr>
          <p:cNvPr id="1400" name="Google Shape;1400;p17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rot="10800000">
            <a:off x="3229989" y="1092762"/>
            <a:ext cx="2588653" cy="2619848"/>
          </a:xfrm>
          <a:prstGeom prst="rect">
            <a:avLst/>
          </a:prstGeom>
          <a:noFill/>
          <a:ln>
            <a:noFill/>
          </a:ln>
        </p:spPr>
      </p:pic>
      <p:sp>
        <p:nvSpPr>
          <p:cNvPr id="1401" name="Google Shape;1401;p179"/>
          <p:cNvSpPr/>
          <p:nvPr/>
        </p:nvSpPr>
        <p:spPr>
          <a:xfrm>
            <a:off x="3322065" y="3696773"/>
            <a:ext cx="2040616" cy="623248"/>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clgs – batten plywood?</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26"/>
          <p:cNvSpPr txBox="1"/>
          <p:nvPr/>
        </p:nvSpPr>
        <p:spPr>
          <a:xfrm>
            <a:off x="935143" y="1218663"/>
            <a:ext cx="7557000" cy="6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dining room </a:t>
            </a:r>
            <a:r>
              <a:rPr lang="en" sz="4100" b="1" i="0" u="none" strike="noStrike" cap="none">
                <a:solidFill>
                  <a:srgbClr val="82B50F"/>
                </a:solidFill>
                <a:latin typeface="Open Sans"/>
                <a:ea typeface="Open Sans"/>
                <a:cs typeface="Open Sans"/>
                <a:sym typeface="Open Sans"/>
              </a:rPr>
              <a:t>layout</a:t>
            </a:r>
            <a:endParaRPr sz="1100"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180"/>
          <p:cNvSpPr/>
          <p:nvPr/>
        </p:nvSpPr>
        <p:spPr>
          <a:xfrm>
            <a:off x="5185776" y="4650625"/>
            <a:ext cx="3724251"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kitchen finishes / ice machine</a:t>
            </a:r>
            <a:endParaRPr sz="1100"/>
          </a:p>
        </p:txBody>
      </p:sp>
      <p:pic>
        <p:nvPicPr>
          <p:cNvPr id="1407" name="Google Shape;1407;p180"/>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064301" y="356992"/>
            <a:ext cx="4652108" cy="3872091"/>
          </a:xfrm>
          <a:prstGeom prst="rect">
            <a:avLst/>
          </a:prstGeom>
          <a:noFill/>
          <a:ln>
            <a:noFill/>
          </a:ln>
        </p:spPr>
      </p:pic>
      <p:sp>
        <p:nvSpPr>
          <p:cNvPr id="1408" name="Google Shape;1408;p180"/>
          <p:cNvSpPr/>
          <p:nvPr/>
        </p:nvSpPr>
        <p:spPr>
          <a:xfrm>
            <a:off x="5379394" y="4247872"/>
            <a:ext cx="3337016"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backsplashes – stainless steel </a:t>
            </a:r>
            <a:endParaRPr sz="1100"/>
          </a:p>
        </p:txBody>
      </p:sp>
      <p:pic>
        <p:nvPicPr>
          <p:cNvPr id="1409" name="Google Shape;1409;p18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681620" y="375481"/>
            <a:ext cx="2010427" cy="3835112"/>
          </a:xfrm>
          <a:prstGeom prst="rect">
            <a:avLst/>
          </a:prstGeom>
          <a:noFill/>
          <a:ln>
            <a:noFill/>
          </a:ln>
        </p:spPr>
      </p:pic>
      <p:sp>
        <p:nvSpPr>
          <p:cNvPr id="1410" name="Google Shape;1410;p180"/>
          <p:cNvSpPr/>
          <p:nvPr/>
        </p:nvSpPr>
        <p:spPr>
          <a:xfrm>
            <a:off x="1773604" y="4247872"/>
            <a:ext cx="1918443"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dispenser type</a:t>
            </a:r>
            <a:endParaRPr sz="11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81"/>
          <p:cNvSpPr/>
          <p:nvPr/>
        </p:nvSpPr>
        <p:spPr>
          <a:xfrm>
            <a:off x="6561438" y="4596004"/>
            <a:ext cx="2348588"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kitchen flooring</a:t>
            </a:r>
            <a:endParaRPr sz="1100"/>
          </a:p>
        </p:txBody>
      </p:sp>
      <p:pic>
        <p:nvPicPr>
          <p:cNvPr id="1416" name="Google Shape;1416;p18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27728" y="169933"/>
            <a:ext cx="1966364" cy="2945735"/>
          </a:xfrm>
          <a:prstGeom prst="rect">
            <a:avLst/>
          </a:prstGeom>
          <a:noFill/>
          <a:ln>
            <a:noFill/>
          </a:ln>
        </p:spPr>
      </p:pic>
      <p:sp>
        <p:nvSpPr>
          <p:cNvPr id="1417" name="Google Shape;1417;p181"/>
          <p:cNvSpPr/>
          <p:nvPr/>
        </p:nvSpPr>
        <p:spPr>
          <a:xfrm>
            <a:off x="-81933" y="3111855"/>
            <a:ext cx="2457955" cy="1177245"/>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wood flrs w/ non-slip finish?</a:t>
            </a:r>
            <a:endParaRPr sz="1100"/>
          </a:p>
          <a:p>
            <a:pPr marL="0" marR="0" lvl="0" indent="0" algn="r" rtl="0">
              <a:spcBef>
                <a:spcPts val="0"/>
              </a:spcBef>
              <a:spcAft>
                <a:spcPts val="0"/>
              </a:spcAft>
              <a:buNone/>
            </a:pPr>
            <a:r>
              <a:rPr lang="en" sz="1800">
                <a:solidFill>
                  <a:srgbClr val="7F7F7F"/>
                </a:solidFill>
                <a:latin typeface="Open Sans"/>
                <a:ea typeface="Open Sans"/>
                <a:cs typeface="Open Sans"/>
                <a:sym typeface="Open Sans"/>
              </a:rPr>
              <a:t>resilient wood flooring?</a:t>
            </a:r>
            <a:endParaRPr sz="1100"/>
          </a:p>
        </p:txBody>
      </p:sp>
      <p:pic>
        <p:nvPicPr>
          <p:cNvPr id="1418" name="Google Shape;1418;p18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573267" y="115312"/>
            <a:ext cx="3198377" cy="4339354"/>
          </a:xfrm>
          <a:prstGeom prst="rect">
            <a:avLst/>
          </a:prstGeom>
          <a:noFill/>
          <a:ln>
            <a:noFill/>
          </a:ln>
        </p:spPr>
      </p:pic>
      <p:sp>
        <p:nvSpPr>
          <p:cNvPr id="1419" name="Google Shape;1419;p181"/>
          <p:cNvSpPr/>
          <p:nvPr/>
        </p:nvSpPr>
        <p:spPr>
          <a:xfrm>
            <a:off x="3289412" y="4454665"/>
            <a:ext cx="2457955"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sheet vinyl?</a:t>
            </a:r>
            <a:endParaRPr sz="1100"/>
          </a:p>
        </p:txBody>
      </p:sp>
      <p:pic>
        <p:nvPicPr>
          <p:cNvPr id="1420" name="Google Shape;1420;p181"/>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5905162" y="560995"/>
            <a:ext cx="3116453" cy="1702751"/>
          </a:xfrm>
          <a:prstGeom prst="rect">
            <a:avLst/>
          </a:prstGeom>
          <a:noFill/>
          <a:ln>
            <a:noFill/>
          </a:ln>
        </p:spPr>
      </p:pic>
      <p:sp>
        <p:nvSpPr>
          <p:cNvPr id="1421" name="Google Shape;1421;p181"/>
          <p:cNvSpPr/>
          <p:nvPr/>
        </p:nvSpPr>
        <p:spPr>
          <a:xfrm>
            <a:off x="8029321" y="2402323"/>
            <a:ext cx="935387" cy="346249"/>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a:solidFill>
                  <a:srgbClr val="7F7F7F"/>
                </a:solidFill>
                <a:latin typeface="Open Sans"/>
                <a:ea typeface="Open Sans"/>
                <a:cs typeface="Open Sans"/>
                <a:sym typeface="Open Sans"/>
              </a:rPr>
              <a:t>epoxy?</a:t>
            </a:r>
            <a:endParaRPr sz="11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425"/>
        <p:cNvGrpSpPr/>
        <p:nvPr/>
      </p:nvGrpSpPr>
      <p:grpSpPr>
        <a:xfrm>
          <a:off x="0" y="0"/>
          <a:ext cx="0" cy="0"/>
          <a:chOff x="0" y="0"/>
          <a:chExt cx="0" cy="0"/>
        </a:xfrm>
      </p:grpSpPr>
      <p:sp>
        <p:nvSpPr>
          <p:cNvPr id="1426" name="Google Shape;1426;p182"/>
          <p:cNvSpPr txBox="1">
            <a:spLocks noGrp="1"/>
          </p:cNvSpPr>
          <p:nvPr>
            <p:ph type="ctrTitle"/>
          </p:nvPr>
        </p:nvSpPr>
        <p:spPr>
          <a:xfrm>
            <a:off x="311708" y="13260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appendix 3:</a:t>
            </a:r>
            <a:endParaRPr/>
          </a:p>
          <a:p>
            <a:pPr marL="0" lvl="0" indent="0" algn="ctr" rtl="0">
              <a:spcBef>
                <a:spcPts val="0"/>
              </a:spcBef>
              <a:spcAft>
                <a:spcPts val="0"/>
              </a:spcAft>
              <a:buNone/>
            </a:pPr>
            <a:r>
              <a:rPr lang="en"/>
              <a:t>Extra Slides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83"/>
          <p:cNvSpPr txBox="1">
            <a:spLocks noGrp="1"/>
          </p:cNvSpPr>
          <p:nvPr>
            <p:ph type="title"/>
          </p:nvPr>
        </p:nvSpPr>
        <p:spPr>
          <a:xfrm>
            <a:off x="221975" y="142150"/>
            <a:ext cx="864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a:t>
            </a:r>
            <a:r>
              <a:rPr lang="en"/>
              <a:t> </a:t>
            </a:r>
            <a:r>
              <a:rPr lang="en" b="1"/>
              <a:t>Alternatives of Scope - Recap</a:t>
            </a:r>
            <a:endParaRPr b="1"/>
          </a:p>
        </p:txBody>
      </p:sp>
      <p:graphicFrame>
        <p:nvGraphicFramePr>
          <p:cNvPr id="1432" name="Google Shape;1432;p183"/>
          <p:cNvGraphicFramePr/>
          <p:nvPr/>
        </p:nvGraphicFramePr>
        <p:xfrm>
          <a:off x="222000" y="778950"/>
          <a:ext cx="3000000" cy="3000000"/>
        </p:xfrm>
        <a:graphic>
          <a:graphicData uri="http://schemas.openxmlformats.org/drawingml/2006/table">
            <a:tbl>
              <a:tblPr>
                <a:noFill/>
                <a:tableStyleId>{5B5928E9-F772-44D9-A7FD-B1D582639974}</a:tableStyleId>
              </a:tblPr>
              <a:tblGrid>
                <a:gridCol w="1717150">
                  <a:extLst>
                    <a:ext uri="{9D8B030D-6E8A-4147-A177-3AD203B41FA5}">
                      <a16:colId xmlns:a16="http://schemas.microsoft.com/office/drawing/2014/main" val="20000"/>
                    </a:ext>
                  </a:extLst>
                </a:gridCol>
                <a:gridCol w="2338575">
                  <a:extLst>
                    <a:ext uri="{9D8B030D-6E8A-4147-A177-3AD203B41FA5}">
                      <a16:colId xmlns:a16="http://schemas.microsoft.com/office/drawing/2014/main" val="20001"/>
                    </a:ext>
                  </a:extLst>
                </a:gridCol>
                <a:gridCol w="2338575">
                  <a:extLst>
                    <a:ext uri="{9D8B030D-6E8A-4147-A177-3AD203B41FA5}">
                      <a16:colId xmlns:a16="http://schemas.microsoft.com/office/drawing/2014/main" val="20002"/>
                    </a:ext>
                  </a:extLst>
                </a:gridCol>
                <a:gridCol w="2338575">
                  <a:extLst>
                    <a:ext uri="{9D8B030D-6E8A-4147-A177-3AD203B41FA5}">
                      <a16:colId xmlns:a16="http://schemas.microsoft.com/office/drawing/2014/main" val="20003"/>
                    </a:ext>
                  </a:extLst>
                </a:gridCol>
              </a:tblGrid>
              <a:tr h="381825">
                <a:tc>
                  <a:txBody>
                    <a:bodyPr/>
                    <a:lstStyle/>
                    <a:p>
                      <a:pPr marL="0" lvl="0" indent="0" algn="ctr" rtl="0">
                        <a:spcBef>
                          <a:spcPts val="0"/>
                        </a:spcBef>
                        <a:spcAft>
                          <a:spcPts val="0"/>
                        </a:spcAft>
                        <a:buNone/>
                      </a:pPr>
                      <a:r>
                        <a:rPr lang="en" sz="1800" b="1"/>
                        <a:t>Effort by Area</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Minimum</a:t>
                      </a:r>
                      <a:endParaRPr sz="1800" b="1"/>
                    </a:p>
                  </a:txBody>
                  <a:tcPr marL="45700" marR="45700" marT="45700" marB="45700">
                    <a:solidFill>
                      <a:srgbClr val="D9D9D9"/>
                    </a:solidFill>
                  </a:tcPr>
                </a:tc>
                <a:tc>
                  <a:txBody>
                    <a:bodyPr/>
                    <a:lstStyle/>
                    <a:p>
                      <a:pPr marL="0" lvl="0" indent="0" algn="ctr" rtl="0">
                        <a:spcBef>
                          <a:spcPts val="0"/>
                        </a:spcBef>
                        <a:spcAft>
                          <a:spcPts val="0"/>
                        </a:spcAft>
                        <a:buNone/>
                      </a:pPr>
                      <a:r>
                        <a:rPr lang="en" sz="1800" b="1"/>
                        <a:t>Intermediate</a:t>
                      </a:r>
                      <a:endParaRPr sz="1800" b="1"/>
                    </a:p>
                  </a:txBody>
                  <a:tcPr marL="45700" marR="45700" marT="45700" marB="45700">
                    <a:solidFill>
                      <a:srgbClr val="CCCCCC"/>
                    </a:solidFill>
                  </a:tcPr>
                </a:tc>
                <a:tc>
                  <a:txBody>
                    <a:bodyPr/>
                    <a:lstStyle/>
                    <a:p>
                      <a:pPr marL="0" lvl="0" indent="0" algn="ctr" rtl="0">
                        <a:spcBef>
                          <a:spcPts val="0"/>
                        </a:spcBef>
                        <a:spcAft>
                          <a:spcPts val="0"/>
                        </a:spcAft>
                        <a:buNone/>
                      </a:pPr>
                      <a:r>
                        <a:rPr lang="en" sz="1800" b="1"/>
                        <a:t>Expanded</a:t>
                      </a:r>
                      <a:endParaRPr sz="1800" b="1"/>
                    </a:p>
                  </a:txBody>
                  <a:tcPr marL="45700" marR="45700" marT="45700" marB="45700">
                    <a:solidFill>
                      <a:srgbClr val="B7B7B7"/>
                    </a:solidFill>
                  </a:tcPr>
                </a:tc>
                <a:extLst>
                  <a:ext uri="{0D108BD9-81ED-4DB2-BD59-A6C34878D82A}">
                    <a16:rowId xmlns:a16="http://schemas.microsoft.com/office/drawing/2014/main" val="10000"/>
                  </a:ext>
                </a:extLst>
              </a:tr>
              <a:tr h="381825">
                <a:tc>
                  <a:txBody>
                    <a:bodyPr/>
                    <a:lstStyle/>
                    <a:p>
                      <a:pPr marL="0" lvl="0" indent="0" algn="ctr" rtl="0">
                        <a:spcBef>
                          <a:spcPts val="0"/>
                        </a:spcBef>
                        <a:spcAft>
                          <a:spcPts val="0"/>
                        </a:spcAft>
                        <a:buNone/>
                      </a:pPr>
                      <a:r>
                        <a:rPr lang="en" b="1"/>
                        <a:t>Kitchen</a:t>
                      </a:r>
                      <a:endParaRPr b="1"/>
                    </a:p>
                  </a:txBody>
                  <a:tcPr marL="45700" marR="45700" marT="45700" marB="45700">
                    <a:solidFill>
                      <a:srgbClr val="EFEFEF"/>
                    </a:solidFill>
                  </a:tcPr>
                </a:tc>
                <a:tc>
                  <a:txBody>
                    <a:bodyPr/>
                    <a:lstStyle/>
                    <a:p>
                      <a:pPr marL="0" lvl="0" indent="0" algn="ctr" rtl="0">
                        <a:spcBef>
                          <a:spcPts val="0"/>
                        </a:spcBef>
                        <a:spcAft>
                          <a:spcPts val="0"/>
                        </a:spcAft>
                        <a:buNone/>
                      </a:pPr>
                      <a:r>
                        <a:rPr lang="en" b="1"/>
                        <a:t>Keep same footprint.</a:t>
                      </a:r>
                      <a:endParaRPr b="1"/>
                    </a:p>
                    <a:p>
                      <a:pPr marL="0" lvl="0" indent="0" algn="ctr" rtl="0">
                        <a:spcBef>
                          <a:spcPts val="0"/>
                        </a:spcBef>
                        <a:spcAft>
                          <a:spcPts val="0"/>
                        </a:spcAft>
                        <a:buNone/>
                      </a:pPr>
                      <a:r>
                        <a:rPr lang="en"/>
                        <a:t>Replace/repair equipment.</a:t>
                      </a:r>
                      <a:endParaRPr/>
                    </a:p>
                  </a:txBody>
                  <a:tcPr marL="45700" marR="45700" marT="45700" marB="45700">
                    <a:solidFill>
                      <a:srgbClr val="FFF2CC"/>
                    </a:solidFill>
                  </a:tcPr>
                </a:tc>
                <a:tc>
                  <a:txBody>
                    <a:bodyPr/>
                    <a:lstStyle/>
                    <a:p>
                      <a:pPr marL="0" lvl="0" indent="0" algn="ctr" rtl="0">
                        <a:spcBef>
                          <a:spcPts val="0"/>
                        </a:spcBef>
                        <a:spcAft>
                          <a:spcPts val="0"/>
                        </a:spcAft>
                        <a:buNone/>
                      </a:pPr>
                      <a:r>
                        <a:rPr lang="en" b="1"/>
                        <a:t>Keep &amp; expand footprint.</a:t>
                      </a:r>
                      <a:endParaRPr b="1"/>
                    </a:p>
                    <a:p>
                      <a:pPr marL="0" lvl="0" indent="0" algn="ctr" rtl="0">
                        <a:spcBef>
                          <a:spcPts val="0"/>
                        </a:spcBef>
                        <a:spcAft>
                          <a:spcPts val="0"/>
                        </a:spcAft>
                        <a:buNone/>
                      </a:pPr>
                      <a:r>
                        <a:rPr lang="en"/>
                        <a:t>Replace/repair equipment.</a:t>
                      </a:r>
                      <a:endParaRPr/>
                    </a:p>
                    <a:p>
                      <a:pPr marL="0" lvl="0" indent="0" algn="ctr" rtl="0">
                        <a:spcBef>
                          <a:spcPts val="0"/>
                        </a:spcBef>
                        <a:spcAft>
                          <a:spcPts val="0"/>
                        </a:spcAft>
                        <a:buNone/>
                      </a:pPr>
                      <a:r>
                        <a:rPr lang="en" b="1">
                          <a:solidFill>
                            <a:schemeClr val="dk1"/>
                          </a:solidFill>
                        </a:rPr>
                        <a:t>Rebuild shed, raise floor</a:t>
                      </a:r>
                      <a:r>
                        <a:rPr lang="en">
                          <a:solidFill>
                            <a:schemeClr val="dk1"/>
                          </a:solidFill>
                        </a:rPr>
                        <a:t>.</a:t>
                      </a:r>
                      <a:endParaRPr/>
                    </a:p>
                  </a:txBody>
                  <a:tcPr marL="45700" marR="45700" marT="45700" marB="45700">
                    <a:solidFill>
                      <a:srgbClr val="FFE599"/>
                    </a:solidFill>
                  </a:tcPr>
                </a:tc>
                <a:tc>
                  <a:txBody>
                    <a:bodyPr/>
                    <a:lstStyle/>
                    <a:p>
                      <a:pPr marL="0" lvl="0" indent="0" algn="ctr" rtl="0">
                        <a:spcBef>
                          <a:spcPts val="0"/>
                        </a:spcBef>
                        <a:spcAft>
                          <a:spcPts val="0"/>
                        </a:spcAft>
                        <a:buNone/>
                      </a:pPr>
                      <a:r>
                        <a:rPr lang="en" b="1"/>
                        <a:t>Build new kitchen </a:t>
                      </a:r>
                      <a:r>
                        <a:rPr lang="en" sz="1300" b="1"/>
                        <a:t>building</a:t>
                      </a:r>
                      <a:endParaRPr sz="1300" b="1"/>
                    </a:p>
                    <a:p>
                      <a:pPr marL="0" lvl="0" indent="0" algn="ctr" rtl="0">
                        <a:spcBef>
                          <a:spcPts val="0"/>
                        </a:spcBef>
                        <a:spcAft>
                          <a:spcPts val="0"/>
                        </a:spcAft>
                        <a:buNone/>
                      </a:pPr>
                      <a:r>
                        <a:rPr lang="en">
                          <a:solidFill>
                            <a:schemeClr val="dk1"/>
                          </a:solidFill>
                        </a:rPr>
                        <a:t>Replace/repair equipment.</a:t>
                      </a:r>
                      <a:br>
                        <a:rPr lang="en">
                          <a:solidFill>
                            <a:schemeClr val="dk1"/>
                          </a:solidFill>
                        </a:rPr>
                      </a:br>
                      <a:r>
                        <a:rPr lang="en" b="1"/>
                        <a:t>Add grill within kitchen.</a:t>
                      </a:r>
                      <a:endParaRPr b="1"/>
                    </a:p>
                  </a:txBody>
                  <a:tcPr marL="45700" marR="45700" marT="45700" marB="45700">
                    <a:solidFill>
                      <a:srgbClr val="FFD966"/>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t>Dining Room</a:t>
                      </a:r>
                      <a:endParaRPr b="1"/>
                    </a:p>
                  </a:txBody>
                  <a:tcPr marL="45700" marR="45700" marT="45700" marB="45700">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b="1"/>
                        <a:t>Keep existing. </a:t>
                      </a:r>
                      <a:endParaRPr b="1"/>
                    </a:p>
                    <a:p>
                      <a:pPr marL="0" lvl="0" indent="0" algn="ctr" rtl="0">
                        <a:spcBef>
                          <a:spcPts val="0"/>
                        </a:spcBef>
                        <a:spcAft>
                          <a:spcPts val="0"/>
                        </a:spcAft>
                        <a:buNone/>
                      </a:pPr>
                      <a:r>
                        <a:rPr lang="en"/>
                        <a:t>Repair porch</a:t>
                      </a:r>
                      <a:endParaRPr/>
                    </a:p>
                  </a:txBody>
                  <a:tcPr marL="45700" marR="45700" marT="45700" marB="45700">
                    <a:lnB w="9525" cap="flat" cmpd="sng">
                      <a:solidFill>
                        <a:srgbClr val="9E9E9E"/>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b="1"/>
                        <a:t>Keep and expand existing</a:t>
                      </a:r>
                      <a:endParaRPr b="1"/>
                    </a:p>
                    <a:p>
                      <a:pPr marL="0" lvl="0" indent="0" algn="ctr" rtl="0">
                        <a:spcBef>
                          <a:spcPts val="0"/>
                        </a:spcBef>
                        <a:spcAft>
                          <a:spcPts val="0"/>
                        </a:spcAft>
                        <a:buNone/>
                      </a:pPr>
                      <a:r>
                        <a:rPr lang="en"/>
                        <a:t>Rebuild and expand porch</a:t>
                      </a:r>
                      <a:endParaRPr/>
                    </a:p>
                  </a:txBody>
                  <a:tcPr marL="45700" marR="45700" marT="45700" marB="45700">
                    <a:lnB w="9525" cap="flat" cmpd="sng">
                      <a:solidFill>
                        <a:srgbClr val="9E9E9E"/>
                      </a:solidFill>
                      <a:prstDash val="solid"/>
                      <a:round/>
                      <a:headEnd type="none" w="sm" len="sm"/>
                      <a:tailEnd type="none" w="sm" len="sm"/>
                    </a:lnB>
                    <a:solidFill>
                      <a:srgbClr val="F9CB9C"/>
                    </a:solidFill>
                  </a:tcPr>
                </a:tc>
                <a:tc>
                  <a:txBody>
                    <a:bodyPr/>
                    <a:lstStyle/>
                    <a:p>
                      <a:pPr marL="0" lvl="0" indent="0" algn="ctr" rtl="0">
                        <a:spcBef>
                          <a:spcPts val="0"/>
                        </a:spcBef>
                        <a:spcAft>
                          <a:spcPts val="0"/>
                        </a:spcAft>
                        <a:buNone/>
                      </a:pPr>
                      <a:r>
                        <a:rPr lang="en" b="1"/>
                        <a:t>Rebuild new Dining Room</a:t>
                      </a:r>
                      <a:r>
                        <a:rPr lang="en"/>
                        <a:t> by repurposing old kitchen</a:t>
                      </a:r>
                      <a:endParaRPr/>
                    </a:p>
                  </a:txBody>
                  <a:tcPr marL="45700" marR="45700" marT="45700" marB="45700">
                    <a:lnB w="9525" cap="flat" cmpd="sng">
                      <a:solidFill>
                        <a:srgbClr val="9E9E9E"/>
                      </a:solidFill>
                      <a:prstDash val="solid"/>
                      <a:round/>
                      <a:headEnd type="none" w="sm" len="sm"/>
                      <a:tailEnd type="none" w="sm" len="sm"/>
                    </a:lnB>
                    <a:solidFill>
                      <a:srgbClr val="F6B26B"/>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t>Accessibility </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Replace Jill with </a:t>
                      </a:r>
                      <a:r>
                        <a:rPr lang="en" b="1"/>
                        <a:t>1 ADA bathroom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a:t>Build </a:t>
                      </a:r>
                      <a:r>
                        <a:rPr lang="en" b="1"/>
                        <a:t>1 new ADA </a:t>
                      </a:r>
                      <a:br>
                        <a:rPr lang="en" b="1"/>
                      </a:br>
                      <a:r>
                        <a:rPr lang="en"/>
                        <a:t>Bathroom.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t>Build </a:t>
                      </a:r>
                      <a:r>
                        <a:rPr lang="en" b="1"/>
                        <a:t>2 new ADA </a:t>
                      </a:r>
                      <a:r>
                        <a:rPr lang="en"/>
                        <a:t>bathrooms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3"/>
                  </a:ext>
                </a:extLst>
              </a:tr>
              <a:tr h="289875">
                <a:tc>
                  <a:txBody>
                    <a:bodyPr/>
                    <a:lstStyle/>
                    <a:p>
                      <a:pPr marL="0" lvl="0" indent="0" algn="ctr" rtl="0">
                        <a:spcBef>
                          <a:spcPts val="0"/>
                        </a:spcBef>
                        <a:spcAft>
                          <a:spcPts val="0"/>
                        </a:spcAft>
                        <a:buNone/>
                      </a:pPr>
                      <a:r>
                        <a:rPr lang="en" b="1"/>
                        <a:t>Gross Footprint</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2,650 ft</a:t>
                      </a:r>
                      <a:r>
                        <a:rPr lang="en" baseline="30000"/>
                        <a:t>2</a:t>
                      </a:r>
                      <a:endParaRPr baseline="30000"/>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a:solidFill>
                            <a:schemeClr val="dk1"/>
                          </a:solidFill>
                        </a:rPr>
                        <a:t>2,800 ft</a:t>
                      </a:r>
                      <a:r>
                        <a:rPr lang="en" baseline="30000">
                          <a:solidFill>
                            <a:schemeClr val="dk1"/>
                          </a:solidFill>
                        </a:rPr>
                        <a:t>2</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4A7D6"/>
                    </a:solidFill>
                  </a:tcPr>
                </a:tc>
                <a:tc>
                  <a:txBody>
                    <a:bodyPr/>
                    <a:lstStyle/>
                    <a:p>
                      <a:pPr marL="0" lvl="0" indent="0" algn="ctr" rtl="0">
                        <a:spcBef>
                          <a:spcPts val="0"/>
                        </a:spcBef>
                        <a:spcAft>
                          <a:spcPts val="0"/>
                        </a:spcAft>
                        <a:buNone/>
                      </a:pPr>
                      <a:r>
                        <a:rPr lang="en">
                          <a:solidFill>
                            <a:schemeClr val="dk1"/>
                          </a:solidFill>
                        </a:rPr>
                        <a:t>3,425 ft</a:t>
                      </a:r>
                      <a:r>
                        <a:rPr lang="en" baseline="30000">
                          <a:solidFill>
                            <a:schemeClr val="dk1"/>
                          </a:solidFill>
                        </a:rPr>
                        <a:t>2</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4"/>
                  </a:ext>
                </a:extLst>
              </a:tr>
              <a:tr h="289875">
                <a:tc>
                  <a:txBody>
                    <a:bodyPr/>
                    <a:lstStyle/>
                    <a:p>
                      <a:pPr marL="0" lvl="0" indent="0" algn="ctr" rtl="0">
                        <a:spcBef>
                          <a:spcPts val="0"/>
                        </a:spcBef>
                        <a:spcAft>
                          <a:spcPts val="0"/>
                        </a:spcAft>
                        <a:buNone/>
                      </a:pPr>
                      <a:r>
                        <a:rPr lang="en" b="1"/>
                        <a:t>Fire Code Building Occupancy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103</a:t>
                      </a:r>
                      <a:endParaRPr/>
                    </a:p>
                    <a:p>
                      <a:pPr marL="0" lvl="0" indent="0" algn="ctr" rtl="0">
                        <a:spcBef>
                          <a:spcPts val="0"/>
                        </a:spcBef>
                        <a:spcAft>
                          <a:spcPts val="0"/>
                        </a:spcAft>
                        <a:buNone/>
                      </a:pPr>
                      <a:r>
                        <a:rPr lang="en" b="1"/>
                        <a:t>No change, no triggers.</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rPr>
                        <a:t>114</a:t>
                      </a:r>
                      <a:endParaRPr>
                        <a:solidFill>
                          <a:schemeClr val="dk1"/>
                        </a:solidFill>
                      </a:endParaRPr>
                    </a:p>
                    <a:p>
                      <a:pPr marL="0" lvl="0" indent="0" algn="ctr" rtl="0">
                        <a:spcBef>
                          <a:spcPts val="0"/>
                        </a:spcBef>
                        <a:spcAft>
                          <a:spcPts val="0"/>
                        </a:spcAft>
                        <a:buNone/>
                      </a:pPr>
                      <a:r>
                        <a:rPr lang="en">
                          <a:solidFill>
                            <a:schemeClr val="dk1"/>
                          </a:solidFill>
                        </a:rPr>
                        <a:t>Requires a firewall </a:t>
                      </a:r>
                      <a:br>
                        <a:rPr lang="en">
                          <a:solidFill>
                            <a:schemeClr val="dk1"/>
                          </a:solidFill>
                        </a:rPr>
                      </a:br>
                      <a:r>
                        <a:rPr lang="en">
                          <a:solidFill>
                            <a:schemeClr val="dk1"/>
                          </a:solidFill>
                        </a:rPr>
                        <a:t>or sprinkler system</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4A7D6"/>
                    </a:solidFill>
                  </a:tcPr>
                </a:tc>
                <a:tc>
                  <a:txBody>
                    <a:bodyPr/>
                    <a:lstStyle/>
                    <a:p>
                      <a:pPr marL="0" lvl="0" indent="0" algn="ctr" rtl="0">
                        <a:spcBef>
                          <a:spcPts val="0"/>
                        </a:spcBef>
                        <a:spcAft>
                          <a:spcPts val="0"/>
                        </a:spcAft>
                        <a:buNone/>
                      </a:pPr>
                      <a:r>
                        <a:rPr lang="en"/>
                        <a:t>139</a:t>
                      </a:r>
                      <a:endParaRPr/>
                    </a:p>
                    <a:p>
                      <a:pPr marL="0" lvl="0" indent="0" algn="ctr" rtl="0">
                        <a:spcBef>
                          <a:spcPts val="0"/>
                        </a:spcBef>
                        <a:spcAft>
                          <a:spcPts val="0"/>
                        </a:spcAft>
                        <a:buNone/>
                      </a:pPr>
                      <a:r>
                        <a:rPr lang="en">
                          <a:solidFill>
                            <a:schemeClr val="dk1"/>
                          </a:solidFill>
                        </a:rPr>
                        <a:t>Firewall between dining room and lodge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E7CC3"/>
                    </a:solidFill>
                  </a:tcPr>
                </a:tc>
                <a:extLst>
                  <a:ext uri="{0D108BD9-81ED-4DB2-BD59-A6C34878D82A}">
                    <a16:rowId xmlns:a16="http://schemas.microsoft.com/office/drawing/2014/main" val="10005"/>
                  </a:ext>
                </a:extLst>
              </a:tr>
              <a:tr h="289875">
                <a:tc>
                  <a:txBody>
                    <a:bodyPr/>
                    <a:lstStyle/>
                    <a:p>
                      <a:pPr marL="0" lvl="0" indent="0" algn="ctr" rtl="0">
                        <a:spcBef>
                          <a:spcPts val="0"/>
                        </a:spcBef>
                        <a:spcAft>
                          <a:spcPts val="0"/>
                        </a:spcAft>
                        <a:buNone/>
                      </a:pPr>
                      <a:r>
                        <a:rPr lang="en" b="1"/>
                        <a:t>Living Area</a:t>
                      </a:r>
                      <a:endParaRPr b="1"/>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a:solidFill>
                            <a:schemeClr val="dk1"/>
                          </a:solidFill>
                        </a:rPr>
                        <a:t>No change.</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b="1"/>
                        <a:t>Expand to entire Lodge</a:t>
                      </a:r>
                      <a:r>
                        <a:rPr lang="en"/>
                        <a:t>.</a:t>
                      </a:r>
                      <a:endParaRPr/>
                    </a:p>
                  </a:txBody>
                  <a:tcPr marL="45700" marR="45700" marT="45700" marB="45700">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5A6BD"/>
                    </a:solidFill>
                  </a:tcPr>
                </a:tc>
                <a:extLst>
                  <a:ext uri="{0D108BD9-81ED-4DB2-BD59-A6C34878D82A}">
                    <a16:rowId xmlns:a16="http://schemas.microsoft.com/office/drawing/2014/main" val="10006"/>
                  </a:ext>
                </a:extLst>
              </a:tr>
              <a:tr h="278700">
                <a:tc>
                  <a:txBody>
                    <a:bodyPr/>
                    <a:lstStyle/>
                    <a:p>
                      <a:pPr marL="0" lvl="0" indent="0" algn="ctr" rtl="0">
                        <a:spcBef>
                          <a:spcPts val="0"/>
                        </a:spcBef>
                        <a:spcAft>
                          <a:spcPts val="0"/>
                        </a:spcAft>
                        <a:buNone/>
                      </a:pPr>
                      <a:r>
                        <a:rPr lang="en" b="1"/>
                        <a:t>Sustainability</a:t>
                      </a:r>
                      <a:endParaRPr b="1"/>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tc>
                  <a:txBody>
                    <a:bodyPr/>
                    <a:lstStyle/>
                    <a:p>
                      <a:pPr marL="0" lvl="0" indent="0" algn="ctr" rtl="0">
                        <a:spcBef>
                          <a:spcPts val="0"/>
                        </a:spcBef>
                        <a:spcAft>
                          <a:spcPts val="0"/>
                        </a:spcAft>
                        <a:buNone/>
                      </a:pPr>
                      <a:r>
                        <a:rPr lang="en"/>
                        <a:t>Solar is scalable</a:t>
                      </a:r>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alpha val="68460"/>
                      </a:srgbClr>
                    </a:solidFill>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en" b="1"/>
                        <a:t>Cost Estimate</a:t>
                      </a:r>
                      <a:endParaRPr b="1"/>
                    </a:p>
                  </a:txBody>
                  <a:tcPr marL="45700" marR="45700" marT="45700" marB="45700">
                    <a:lnT w="9525" cap="flat" cmpd="sng">
                      <a:solidFill>
                        <a:srgbClr val="9E9E9E"/>
                      </a:solidFill>
                      <a:prstDash val="solid"/>
                      <a:round/>
                      <a:headEnd type="none" w="sm" len="sm"/>
                      <a:tailEnd type="none" w="sm" len="sm"/>
                    </a:lnT>
                    <a:solidFill>
                      <a:srgbClr val="EFEFEF"/>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D9EAD3"/>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B6D7A8"/>
                    </a:solidFill>
                  </a:tcPr>
                </a:tc>
                <a:tc>
                  <a:txBody>
                    <a:bodyPr/>
                    <a:lstStyle/>
                    <a:p>
                      <a:pPr marL="0" lvl="0" indent="0" algn="ctr" rtl="0">
                        <a:spcBef>
                          <a:spcPts val="0"/>
                        </a:spcBef>
                        <a:spcAft>
                          <a:spcPts val="0"/>
                        </a:spcAft>
                        <a:buNone/>
                      </a:pPr>
                      <a:r>
                        <a:rPr lang="en"/>
                        <a:t>TBD</a:t>
                      </a:r>
                      <a:endParaRPr/>
                    </a:p>
                  </a:txBody>
                  <a:tcPr marL="45700" marR="45700" marT="45700" marB="45700">
                    <a:lnT w="9525" cap="flat" cmpd="sng">
                      <a:solidFill>
                        <a:srgbClr val="9E9E9E"/>
                      </a:solidFill>
                      <a:prstDash val="solid"/>
                      <a:round/>
                      <a:headEnd type="none" w="sm" len="sm"/>
                      <a:tailEnd type="none" w="sm" len="sm"/>
                    </a:lnT>
                    <a:solidFill>
                      <a:srgbClr val="93C47D"/>
                    </a:solidFill>
                  </a:tcPr>
                </a:tc>
                <a:extLst>
                  <a:ext uri="{0D108BD9-81ED-4DB2-BD59-A6C34878D82A}">
                    <a16:rowId xmlns:a16="http://schemas.microsoft.com/office/drawing/2014/main" val="10008"/>
                  </a:ext>
                </a:extLst>
              </a:tr>
            </a:tbl>
          </a:graphicData>
        </a:graphic>
      </p:graphicFrame>
      <p:sp>
        <p:nvSpPr>
          <p:cNvPr id="1433" name="Google Shape;1433;p1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63</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2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of PWWG East Design Advantages </a:t>
            </a:r>
            <a:endParaRPr/>
          </a:p>
        </p:txBody>
      </p:sp>
      <p:graphicFrame>
        <p:nvGraphicFramePr>
          <p:cNvPr id="980" name="Google Shape;980;p127"/>
          <p:cNvGraphicFramePr/>
          <p:nvPr/>
        </p:nvGraphicFramePr>
        <p:xfrm>
          <a:off x="365875" y="761475"/>
          <a:ext cx="8520600" cy="3815926"/>
        </p:xfrm>
        <a:graphic>
          <a:graphicData uri="http://schemas.openxmlformats.org/drawingml/2006/table">
            <a:tbl>
              <a:tblPr>
                <a:noFill/>
                <a:tableStyleId>{5B5928E9-F772-44D9-A7FD-B1D582639974}</a:tableStyleId>
              </a:tblPr>
              <a:tblGrid>
                <a:gridCol w="3060375">
                  <a:extLst>
                    <a:ext uri="{9D8B030D-6E8A-4147-A177-3AD203B41FA5}">
                      <a16:colId xmlns:a16="http://schemas.microsoft.com/office/drawing/2014/main" val="20000"/>
                    </a:ext>
                  </a:extLst>
                </a:gridCol>
                <a:gridCol w="5460225">
                  <a:extLst>
                    <a:ext uri="{9D8B030D-6E8A-4147-A177-3AD203B41FA5}">
                      <a16:colId xmlns:a16="http://schemas.microsoft.com/office/drawing/2014/main" val="20001"/>
                    </a:ext>
                  </a:extLst>
                </a:gridCol>
              </a:tblGrid>
              <a:tr h="318875">
                <a:tc gridSpan="2">
                  <a:txBody>
                    <a:bodyPr/>
                    <a:lstStyle/>
                    <a:p>
                      <a:pPr marL="0" lvl="0" indent="0" algn="ctr" rtl="0">
                        <a:lnSpc>
                          <a:spcPct val="110000"/>
                        </a:lnSpc>
                        <a:spcBef>
                          <a:spcPts val="0"/>
                        </a:spcBef>
                        <a:spcAft>
                          <a:spcPts val="0"/>
                        </a:spcAft>
                        <a:buNone/>
                      </a:pPr>
                      <a:r>
                        <a:rPr lang="en" sz="2400" b="1">
                          <a:solidFill>
                            <a:schemeClr val="dk2"/>
                          </a:solidFill>
                        </a:rPr>
                        <a:t>Dining</a:t>
                      </a:r>
                      <a:endParaRPr sz="2400"/>
                    </a:p>
                  </a:txBody>
                  <a:tcPr marL="91425" marR="91425" marT="91425" marB="91425">
                    <a:solidFill>
                      <a:srgbClr val="FCE5CD"/>
                    </a:solidFill>
                  </a:tcPr>
                </a:tc>
                <a:tc hMerge="1">
                  <a:txBody>
                    <a:bodyPr/>
                    <a:lstStyle/>
                    <a:p>
                      <a:endParaRPr lang="en-US"/>
                    </a:p>
                  </a:txBody>
                  <a:tcPr/>
                </a:tc>
                <a:extLst>
                  <a:ext uri="{0D108BD9-81ED-4DB2-BD59-A6C34878D82A}">
                    <a16:rowId xmlns:a16="http://schemas.microsoft.com/office/drawing/2014/main" val="10000"/>
                  </a:ext>
                </a:extLst>
              </a:tr>
              <a:tr h="581150">
                <a:tc>
                  <a:txBody>
                    <a:bodyPr/>
                    <a:lstStyle/>
                    <a:p>
                      <a:pPr marL="0" lvl="0" indent="0" algn="l" rtl="0">
                        <a:lnSpc>
                          <a:spcPct val="110000"/>
                        </a:lnSpc>
                        <a:spcBef>
                          <a:spcPts val="0"/>
                        </a:spcBef>
                        <a:spcAft>
                          <a:spcPts val="0"/>
                        </a:spcAft>
                        <a:buNone/>
                      </a:pPr>
                      <a:r>
                        <a:rPr lang="en" sz="1600" b="1">
                          <a:solidFill>
                            <a:schemeClr val="dk2"/>
                          </a:solidFill>
                        </a:rPr>
                        <a:t>New Dining Room</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Repurpose original/existing kitchen shell for new dining area with new north porch-type addition similar to current north dining porch</a:t>
                      </a:r>
                      <a:endParaRPr sz="1600">
                        <a:solidFill>
                          <a:schemeClr val="dk2"/>
                        </a:solidFill>
                      </a:endParaRPr>
                    </a:p>
                  </a:txBody>
                  <a:tcPr marL="91425" marR="91425" marT="91425" marB="45700"/>
                </a:tc>
                <a:extLst>
                  <a:ext uri="{0D108BD9-81ED-4DB2-BD59-A6C34878D82A}">
                    <a16:rowId xmlns:a16="http://schemas.microsoft.com/office/drawing/2014/main" val="10001"/>
                  </a:ext>
                </a:extLst>
              </a:tr>
              <a:tr h="475600">
                <a:tc>
                  <a:txBody>
                    <a:bodyPr/>
                    <a:lstStyle/>
                    <a:p>
                      <a:pPr marL="0" lvl="0" indent="0" algn="l" rtl="0">
                        <a:lnSpc>
                          <a:spcPct val="110000"/>
                        </a:lnSpc>
                        <a:spcBef>
                          <a:spcPts val="0"/>
                        </a:spcBef>
                        <a:spcAft>
                          <a:spcPts val="0"/>
                        </a:spcAft>
                        <a:buNone/>
                      </a:pPr>
                      <a:r>
                        <a:rPr lang="en" sz="1600" b="1">
                          <a:solidFill>
                            <a:schemeClr val="dk2"/>
                          </a:solidFill>
                        </a:rPr>
                        <a:t>Continue Architectural Integrity</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Traditional materials, stains, and timbers to create a new dining room with a similar feel to existing dining areas.</a:t>
                      </a:r>
                      <a:endParaRPr sz="1600"/>
                    </a:p>
                  </a:txBody>
                  <a:tcPr marL="91425" marR="91425" marT="91425" marB="45700"/>
                </a:tc>
                <a:extLst>
                  <a:ext uri="{0D108BD9-81ED-4DB2-BD59-A6C34878D82A}">
                    <a16:rowId xmlns:a16="http://schemas.microsoft.com/office/drawing/2014/main" val="10002"/>
                  </a:ext>
                </a:extLst>
              </a:tr>
              <a:tr h="617500">
                <a:tc>
                  <a:txBody>
                    <a:bodyPr/>
                    <a:lstStyle/>
                    <a:p>
                      <a:pPr marL="0" lvl="0" indent="0" algn="l" rtl="0">
                        <a:lnSpc>
                          <a:spcPct val="110000"/>
                        </a:lnSpc>
                        <a:spcBef>
                          <a:spcPts val="0"/>
                        </a:spcBef>
                        <a:spcAft>
                          <a:spcPts val="0"/>
                        </a:spcAft>
                        <a:buNone/>
                      </a:pPr>
                      <a:r>
                        <a:rPr lang="en" sz="1600" b="1">
                          <a:solidFill>
                            <a:schemeClr val="dk2"/>
                          </a:solidFill>
                        </a:rPr>
                        <a:t>Table Layout Options</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Anchored” tables ends to wall or columns with options for additional layout. Serving continues at end of each table</a:t>
                      </a:r>
                      <a:endParaRPr sz="1600"/>
                    </a:p>
                  </a:txBody>
                  <a:tcPr marL="91425" marR="91425" marT="91425" marB="45700"/>
                </a:tc>
                <a:extLst>
                  <a:ext uri="{0D108BD9-81ED-4DB2-BD59-A6C34878D82A}">
                    <a16:rowId xmlns:a16="http://schemas.microsoft.com/office/drawing/2014/main" val="10003"/>
                  </a:ext>
                </a:extLst>
              </a:tr>
              <a:tr h="475600">
                <a:tc>
                  <a:txBody>
                    <a:bodyPr/>
                    <a:lstStyle/>
                    <a:p>
                      <a:pPr marL="0" lvl="0" indent="0" algn="l" rtl="0">
                        <a:lnSpc>
                          <a:spcPct val="110000"/>
                        </a:lnSpc>
                        <a:spcBef>
                          <a:spcPts val="0"/>
                        </a:spcBef>
                        <a:spcAft>
                          <a:spcPts val="0"/>
                        </a:spcAft>
                        <a:buNone/>
                      </a:pPr>
                      <a:r>
                        <a:rPr lang="en" sz="1600" b="1">
                          <a:solidFill>
                            <a:schemeClr val="dk2"/>
                          </a:solidFill>
                        </a:rPr>
                        <a:t>Additional Circulation Area</a:t>
                      </a:r>
                      <a:endParaRPr sz="1600" b="1">
                        <a:solidFill>
                          <a:schemeClr val="dk2"/>
                        </a:solidFill>
                      </a:endParaRPr>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Additional space between tables and serving aisle widths that exceeds code minimum and provides for slightly less crowding.</a:t>
                      </a:r>
                      <a:endParaRPr sz="1600">
                        <a:solidFill>
                          <a:schemeClr val="dk2"/>
                        </a:solidFill>
                      </a:endParaRPr>
                    </a:p>
                  </a:txBody>
                  <a:tcPr marL="91425" marR="91425" marT="91425" marB="45700"/>
                </a:tc>
                <a:extLst>
                  <a:ext uri="{0D108BD9-81ED-4DB2-BD59-A6C34878D82A}">
                    <a16:rowId xmlns:a16="http://schemas.microsoft.com/office/drawing/2014/main" val="10004"/>
                  </a:ext>
                </a:extLst>
              </a:tr>
            </a:tbl>
          </a:graphicData>
        </a:graphic>
      </p:graphicFrame>
      <p:sp>
        <p:nvSpPr>
          <p:cNvPr id="981" name="Google Shape;981;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28"/>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Summary of PWWG East Design Advantages </a:t>
            </a:r>
            <a:endParaRPr/>
          </a:p>
        </p:txBody>
      </p:sp>
      <p:graphicFrame>
        <p:nvGraphicFramePr>
          <p:cNvPr id="987" name="Google Shape;987;p128"/>
          <p:cNvGraphicFramePr/>
          <p:nvPr/>
        </p:nvGraphicFramePr>
        <p:xfrm>
          <a:off x="365875" y="761475"/>
          <a:ext cx="8520600" cy="2200556"/>
        </p:xfrm>
        <a:graphic>
          <a:graphicData uri="http://schemas.openxmlformats.org/drawingml/2006/table">
            <a:tbl>
              <a:tblPr>
                <a:noFill/>
                <a:tableStyleId>{5B5928E9-F772-44D9-A7FD-B1D582639974}</a:tableStyleId>
              </a:tblPr>
              <a:tblGrid>
                <a:gridCol w="3310200">
                  <a:extLst>
                    <a:ext uri="{9D8B030D-6E8A-4147-A177-3AD203B41FA5}">
                      <a16:colId xmlns:a16="http://schemas.microsoft.com/office/drawing/2014/main" val="20000"/>
                    </a:ext>
                  </a:extLst>
                </a:gridCol>
                <a:gridCol w="5210400">
                  <a:extLst>
                    <a:ext uri="{9D8B030D-6E8A-4147-A177-3AD203B41FA5}">
                      <a16:colId xmlns:a16="http://schemas.microsoft.com/office/drawing/2014/main" val="20001"/>
                    </a:ext>
                  </a:extLst>
                </a:gridCol>
              </a:tblGrid>
              <a:tr h="318875">
                <a:tc gridSpan="2">
                  <a:txBody>
                    <a:bodyPr/>
                    <a:lstStyle/>
                    <a:p>
                      <a:pPr marL="0" lvl="0" indent="0" algn="ctr" rtl="0">
                        <a:lnSpc>
                          <a:spcPct val="110000"/>
                        </a:lnSpc>
                        <a:spcBef>
                          <a:spcPts val="0"/>
                        </a:spcBef>
                        <a:spcAft>
                          <a:spcPts val="0"/>
                        </a:spcAft>
                        <a:buNone/>
                      </a:pPr>
                      <a:r>
                        <a:rPr lang="en" sz="2400" b="1">
                          <a:solidFill>
                            <a:schemeClr val="dk2"/>
                          </a:solidFill>
                        </a:rPr>
                        <a:t>Dining</a:t>
                      </a:r>
                      <a:endParaRPr sz="2400"/>
                    </a:p>
                  </a:txBody>
                  <a:tcPr marL="91425" marR="91425" marT="91425" marB="91425">
                    <a:solidFill>
                      <a:srgbClr val="FCE5CD"/>
                    </a:solidFill>
                  </a:tcPr>
                </a:tc>
                <a:tc hMerge="1">
                  <a:txBody>
                    <a:bodyPr/>
                    <a:lstStyle/>
                    <a:p>
                      <a:endParaRPr lang="en-US"/>
                    </a:p>
                  </a:txBody>
                  <a:tcPr/>
                </a:tc>
                <a:extLst>
                  <a:ext uri="{0D108BD9-81ED-4DB2-BD59-A6C34878D82A}">
                    <a16:rowId xmlns:a16="http://schemas.microsoft.com/office/drawing/2014/main" val="10000"/>
                  </a:ext>
                </a:extLst>
              </a:tr>
              <a:tr h="581150">
                <a:tc>
                  <a:txBody>
                    <a:bodyPr/>
                    <a:lstStyle/>
                    <a:p>
                      <a:pPr marL="0" lvl="0" indent="0" algn="l" rtl="0">
                        <a:lnSpc>
                          <a:spcPct val="110000"/>
                        </a:lnSpc>
                        <a:spcBef>
                          <a:spcPts val="0"/>
                        </a:spcBef>
                        <a:spcAft>
                          <a:spcPts val="0"/>
                        </a:spcAft>
                        <a:buNone/>
                      </a:pPr>
                      <a:r>
                        <a:rPr lang="en" sz="1600" b="1">
                          <a:solidFill>
                            <a:schemeClr val="dk2"/>
                          </a:solidFill>
                        </a:rPr>
                        <a:t>Improves acoustics and sight lines</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Use of double columns and low beam differentiates space while allowing guests to hear and see speakers. Acoustic panels between rafters absorbs sound.</a:t>
                      </a:r>
                      <a:endParaRPr sz="1600">
                        <a:solidFill>
                          <a:schemeClr val="dk2"/>
                        </a:solidFill>
                      </a:endParaRPr>
                    </a:p>
                  </a:txBody>
                  <a:tcPr marL="91425" marR="91425" marT="91425" marB="45700"/>
                </a:tc>
                <a:extLst>
                  <a:ext uri="{0D108BD9-81ED-4DB2-BD59-A6C34878D82A}">
                    <a16:rowId xmlns:a16="http://schemas.microsoft.com/office/drawing/2014/main" val="10001"/>
                  </a:ext>
                </a:extLst>
              </a:tr>
              <a:tr h="475600">
                <a:tc>
                  <a:txBody>
                    <a:bodyPr/>
                    <a:lstStyle/>
                    <a:p>
                      <a:pPr marL="0" lvl="0" indent="0" algn="l" rtl="0">
                        <a:lnSpc>
                          <a:spcPct val="110000"/>
                        </a:lnSpc>
                        <a:spcBef>
                          <a:spcPts val="0"/>
                        </a:spcBef>
                        <a:spcAft>
                          <a:spcPts val="0"/>
                        </a:spcAft>
                        <a:buNone/>
                      </a:pPr>
                      <a:r>
                        <a:rPr lang="en" sz="1600" b="1">
                          <a:solidFill>
                            <a:schemeClr val="dk2"/>
                          </a:solidFill>
                        </a:rPr>
                        <a:t>Service</a:t>
                      </a:r>
                      <a:endParaRPr sz="1600"/>
                    </a:p>
                  </a:txBody>
                  <a:tcPr marL="91425" marR="91425" marT="91425" marB="45700">
                    <a:solidFill>
                      <a:srgbClr val="FFFF00"/>
                    </a:solidFill>
                  </a:tcPr>
                </a:tc>
                <a:tc>
                  <a:txBody>
                    <a:bodyPr/>
                    <a:lstStyle/>
                    <a:p>
                      <a:pPr marL="0" lvl="0" indent="0" algn="l" rtl="0">
                        <a:lnSpc>
                          <a:spcPct val="110000"/>
                        </a:lnSpc>
                        <a:spcBef>
                          <a:spcPts val="0"/>
                        </a:spcBef>
                        <a:spcAft>
                          <a:spcPts val="0"/>
                        </a:spcAft>
                        <a:buNone/>
                      </a:pPr>
                      <a:r>
                        <a:rPr lang="en" sz="1600">
                          <a:solidFill>
                            <a:schemeClr val="dk2"/>
                          </a:solidFill>
                        </a:rPr>
                        <a:t>Similar serving travel distances to the current dining area. Server tray stand storage also provided.</a:t>
                      </a:r>
                      <a:endParaRPr sz="1600"/>
                    </a:p>
                  </a:txBody>
                  <a:tcPr marL="91425" marR="91425" marT="91425" marB="45700"/>
                </a:tc>
                <a:extLst>
                  <a:ext uri="{0D108BD9-81ED-4DB2-BD59-A6C34878D82A}">
                    <a16:rowId xmlns:a16="http://schemas.microsoft.com/office/drawing/2014/main" val="10002"/>
                  </a:ext>
                </a:extLst>
              </a:tr>
            </a:tbl>
          </a:graphicData>
        </a:graphic>
      </p:graphicFrame>
      <p:sp>
        <p:nvSpPr>
          <p:cNvPr id="988" name="Google Shape;988;p1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29"/>
          <p:cNvSpPr/>
          <p:nvPr/>
        </p:nvSpPr>
        <p:spPr>
          <a:xfrm>
            <a:off x="6848606" y="4620719"/>
            <a:ext cx="1691100" cy="3462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1800" b="0" i="0" u="none" strike="noStrike" cap="none">
                <a:solidFill>
                  <a:srgbClr val="7F7F7F"/>
                </a:solidFill>
                <a:latin typeface="Open Sans"/>
                <a:ea typeface="Open Sans"/>
                <a:cs typeface="Open Sans"/>
                <a:sym typeface="Open Sans"/>
              </a:rPr>
              <a:t>enlarged plan</a:t>
            </a:r>
            <a:endParaRPr sz="1100"/>
          </a:p>
        </p:txBody>
      </p:sp>
      <p:pic>
        <p:nvPicPr>
          <p:cNvPr id="994" name="Google Shape;994;p12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rot="5400000">
            <a:off x="8175591" y="4096349"/>
            <a:ext cx="563344" cy="485397"/>
          </a:xfrm>
          <a:prstGeom prst="rect">
            <a:avLst/>
          </a:prstGeom>
          <a:noFill/>
          <a:ln>
            <a:noFill/>
          </a:ln>
        </p:spPr>
      </p:pic>
      <p:pic>
        <p:nvPicPr>
          <p:cNvPr id="995" name="Google Shape;995;p12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94570" y="272441"/>
            <a:ext cx="8550823" cy="4434213"/>
          </a:xfrm>
          <a:prstGeom prst="rect">
            <a:avLst/>
          </a:prstGeom>
          <a:noFill/>
          <a:ln>
            <a:noFill/>
          </a:ln>
        </p:spPr>
      </p:pic>
      <p:sp>
        <p:nvSpPr>
          <p:cNvPr id="996" name="Google Shape;996;p129"/>
          <p:cNvSpPr txBox="1"/>
          <p:nvPr/>
        </p:nvSpPr>
        <p:spPr>
          <a:xfrm>
            <a:off x="276576" y="236550"/>
            <a:ext cx="4668300" cy="623100"/>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 sz="4100" b="1">
                <a:solidFill>
                  <a:srgbClr val="82B50F"/>
                </a:solidFill>
                <a:latin typeface="Open Sans"/>
                <a:ea typeface="Open Sans"/>
                <a:cs typeface="Open Sans"/>
                <a:sym typeface="Open Sans"/>
              </a:rPr>
              <a:t>new dining room</a:t>
            </a:r>
            <a:endParaRPr sz="1100" b="1"/>
          </a:p>
        </p:txBody>
      </p:sp>
      <p:sp>
        <p:nvSpPr>
          <p:cNvPr id="997" name="Google Shape;997;p129"/>
          <p:cNvSpPr/>
          <p:nvPr/>
        </p:nvSpPr>
        <p:spPr>
          <a:xfrm>
            <a:off x="2692650" y="1098325"/>
            <a:ext cx="3437400" cy="2523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3536</Words>
  <Application>Microsoft Macintosh PowerPoint</Application>
  <PresentationFormat>On-screen Show (16:9)</PresentationFormat>
  <Paragraphs>442</Paragraphs>
  <Slides>63</Slides>
  <Notes>63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63</vt:i4>
      </vt:variant>
    </vt:vector>
  </HeadingPairs>
  <TitlesOfParts>
    <vt:vector size="71" baseType="lpstr">
      <vt:lpstr>Times New Roman</vt:lpstr>
      <vt:lpstr>Open Sans</vt:lpstr>
      <vt:lpstr>Open Sans Light</vt:lpstr>
      <vt:lpstr>Calibri</vt:lpstr>
      <vt:lpstr>Arial</vt:lpstr>
      <vt:lpstr>Simple Light</vt:lpstr>
      <vt:lpstr>Office Theme</vt:lpstr>
      <vt:lpstr>Office Theme</vt:lpstr>
      <vt:lpstr>PowerPoint Presentation</vt:lpstr>
      <vt:lpstr>Summary of PWWG East Design Advantages </vt:lpstr>
      <vt:lpstr>PowerPoint Presentation</vt:lpstr>
      <vt:lpstr>PowerPoint Presentation</vt:lpstr>
      <vt:lpstr>PowerPoint Presentation</vt:lpstr>
      <vt:lpstr>PowerPoint Presentation</vt:lpstr>
      <vt:lpstr>Summary of PWWG East Design Advantages </vt:lpstr>
      <vt:lpstr>Summary of PWWG East Design Advantages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PWWG East Design Advantages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AMC CRC Lodge Project Recap of Why?</vt:lpstr>
      <vt:lpstr>Why? Main Drivers and Benefits of CRC Lodge Project</vt:lpstr>
      <vt:lpstr>CRC Lodge Project When?</vt:lpstr>
      <vt:lpstr>When? Timeline and Next Steps</vt:lpstr>
      <vt:lpstr>AMC Cold River Camp Lodge Project Update</vt:lpstr>
      <vt:lpstr>AMC CRC Lodge Project Thank you!</vt:lpstr>
      <vt:lpstr>appendix 1: 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3: Extra Slides</vt:lpstr>
      <vt:lpstr>What? Alternatives of Scope - Recap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AMC Cold River Camp Lodge Project Update</dc:title>
  <dc:creator>Sally Morris</dc:creator>
  <cp:lastModifiedBy>Mark Weston</cp:lastModifiedBy>
  <cp:revision>11</cp:revision>
  <dcterms:created xsi:type="dcterms:W3CDTF">2019-07-02T23:01:39Z</dcterms:created>
  <dcterms:modified xsi:type="dcterms:W3CDTF">2021-12-18T15:28:57Z</dcterms:modified>
</cp:coreProperties>
</file>